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60" r:id="rId3"/>
    <p:sldId id="284" r:id="rId4"/>
    <p:sldId id="283" r:id="rId5"/>
    <p:sldId id="290" r:id="rId6"/>
    <p:sldId id="287" r:id="rId7"/>
    <p:sldId id="289" r:id="rId8"/>
    <p:sldId id="291" r:id="rId9"/>
    <p:sldId id="292" r:id="rId10"/>
    <p:sldId id="293" r:id="rId11"/>
  </p:sldIdLst>
  <p:sldSz cx="9906000" cy="6858000" type="A4"/>
  <p:notesSz cx="6888163" cy="100203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53" autoAdjust="0"/>
    <p:restoredTop sz="94660" autoAdjust="0"/>
  </p:normalViewPr>
  <p:slideViewPr>
    <p:cSldViewPr snapToGrid="0">
      <p:cViewPr varScale="1">
        <p:scale>
          <a:sx n="69" d="100"/>
          <a:sy n="69" d="100"/>
        </p:scale>
        <p:origin x="-1386" y="-10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193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123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F6B62EDA-03B4-4F66-871D-7E2EB13F32E0}" type="datetimeFigureOut">
              <a:rPr lang="ru-RU"/>
              <a:pPr>
                <a:defRPr/>
              </a:pPr>
              <a:t>13.04.2016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70A7FF53-665A-4111-80E9-17F2CBE1B4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067944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1E7C3A1D-613F-4791-ABF6-F7FAF8C4D438}" type="datetimeFigureOut">
              <a:rPr lang="ru-RU"/>
              <a:pPr>
                <a:defRPr/>
              </a:pPr>
              <a:t>13.04.2016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3300" y="1252538"/>
            <a:ext cx="48815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5D4D585D-3D60-47ED-A640-1880BA00C48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900871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65809" y="1752600"/>
            <a:ext cx="5572127" cy="1828800"/>
          </a:xfrm>
        </p:spPr>
        <p:txBody>
          <a:bodyPr>
            <a:normAutofit/>
          </a:bodyPr>
          <a:lstStyle>
            <a:lvl1pPr algn="l">
              <a:defRPr sz="4388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65808" y="3733800"/>
            <a:ext cx="5572127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83"/>
          <p:cNvGrpSpPr>
            <a:grpSpLocks noChangeAspect="1"/>
          </p:cNvGrpSpPr>
          <p:nvPr/>
        </p:nvGrpSpPr>
        <p:grpSpPr>
          <a:xfrm rot="16200000" flipV="1">
            <a:off x="-250900" y="1515915"/>
            <a:ext cx="5053664" cy="35846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7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8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9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0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1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2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3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4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5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6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7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8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grpSp>
        <p:nvGrpSpPr>
          <p:cNvPr id="19" name="Группа 97"/>
          <p:cNvGrpSpPr/>
          <p:nvPr/>
        </p:nvGrpSpPr>
        <p:grpSpPr>
          <a:xfrm>
            <a:off x="4324523" y="319177"/>
            <a:ext cx="2754056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grpSp>
        <p:nvGrpSpPr>
          <p:cNvPr id="32" name="Группа 111"/>
          <p:cNvGrpSpPr/>
          <p:nvPr/>
        </p:nvGrpSpPr>
        <p:grpSpPr>
          <a:xfrm>
            <a:off x="4324523" y="3436140"/>
            <a:ext cx="2754056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sp>
        <p:nvSpPr>
          <p:cNvPr id="97" name="Рисунок 33"/>
          <p:cNvSpPr>
            <a:spLocks noGrp="1"/>
          </p:cNvSpPr>
          <p:nvPr>
            <p:ph type="pic" sz="quarter" idx="17"/>
          </p:nvPr>
        </p:nvSpPr>
        <p:spPr>
          <a:xfrm>
            <a:off x="683146" y="1020193"/>
            <a:ext cx="3157538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1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4506759" y="529603"/>
            <a:ext cx="2432110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5" name="Рисунок 33"/>
          <p:cNvSpPr>
            <a:spLocks noGrp="1" noChangeAspect="1"/>
          </p:cNvSpPr>
          <p:nvPr>
            <p:ph type="pic" sz="quarter" idx="19"/>
          </p:nvPr>
        </p:nvSpPr>
        <p:spPr>
          <a:xfrm>
            <a:off x="4506759" y="3646566"/>
            <a:ext cx="2432110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7366299" y="2048894"/>
            <a:ext cx="1857375" cy="2514599"/>
          </a:xfrm>
        </p:spPr>
        <p:txBody>
          <a:bodyPr anchor="ctr">
            <a:normAutofit/>
          </a:bodyPr>
          <a:lstStyle>
            <a:lvl1pPr marL="0" indent="0">
              <a:spcBef>
                <a:spcPts val="1300"/>
              </a:spcBef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5" name="Дата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92E42-6B36-404E-9F13-79FFEDD23436}" type="datetimeFigureOut">
              <a:rPr lang="ru-RU"/>
              <a:pPr>
                <a:defRPr/>
              </a:pPr>
              <a:t>13.04.2016</a:t>
            </a:fld>
            <a:endParaRPr lang="ru-RU" dirty="0"/>
          </a:p>
        </p:txBody>
      </p:sp>
      <p:sp>
        <p:nvSpPr>
          <p:cNvPr id="46" name="Нижний колонтитул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Номер слайда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67AED-152A-4C89-ADC8-691C6608EE7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3282" y="1330347"/>
            <a:ext cx="3120390" cy="2103120"/>
          </a:xfrm>
        </p:spPr>
        <p:txBody>
          <a:bodyPr>
            <a:normAutofit/>
          </a:bodyPr>
          <a:lstStyle>
            <a:lvl1pPr>
              <a:defRPr sz="2925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9749" y="914400"/>
            <a:ext cx="5014913" cy="5029200"/>
          </a:xfrm>
        </p:spPr>
        <p:txBody>
          <a:bodyPr>
            <a:normAutofit/>
          </a:bodyPr>
          <a:lstStyle>
            <a:lvl1pPr>
              <a:defRPr sz="1950"/>
            </a:lvl1pPr>
            <a:lvl2pPr>
              <a:defRPr sz="1625"/>
            </a:lvl2pPr>
            <a:lvl3pPr>
              <a:defRPr sz="1463"/>
            </a:lvl3pPr>
            <a:lvl4pPr>
              <a:defRPr sz="1300"/>
            </a:lvl4pPr>
            <a:lvl5pPr>
              <a:defRPr sz="1300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03282" y="3555524"/>
            <a:ext cx="3120390" cy="2388077"/>
          </a:xfrm>
        </p:spPr>
        <p:txBody>
          <a:bodyPr>
            <a:normAutofit/>
          </a:bodyPr>
          <a:lstStyle>
            <a:lvl1pPr marL="0" indent="0">
              <a:buNone/>
              <a:defRPr sz="1463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D2A54-58DC-4E7F-AFD0-538388473959}" type="datetimeFigureOut">
              <a:rPr lang="ru-RU"/>
              <a:pPr>
                <a:defRPr/>
              </a:pPr>
              <a:t>13.04.2016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5CE09-27D4-4121-A717-379A47B2EB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7"/>
          <p:cNvGrpSpPr>
            <a:grpSpLocks/>
          </p:cNvGrpSpPr>
          <p:nvPr/>
        </p:nvGrpSpPr>
        <p:grpSpPr bwMode="auto">
          <a:xfrm>
            <a:off x="483692" y="781050"/>
            <a:ext cx="5227736" cy="5054600"/>
            <a:chOff x="5162444" y="781398"/>
            <a:chExt cx="6433398" cy="5053665"/>
          </a:xfrm>
        </p:grpSpPr>
        <p:sp>
          <p:nvSpPr>
            <p:cNvPr id="6" name="Полилиния 42"/>
            <p:cNvSpPr>
              <a:spLocks/>
            </p:cNvSpPr>
            <p:nvPr/>
          </p:nvSpPr>
          <p:spPr bwMode="auto">
            <a:xfrm rot="16200000" flipV="1">
              <a:off x="3342718" y="3275693"/>
              <a:ext cx="3828342" cy="17460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7" name="Полилиния 43"/>
            <p:cNvSpPr>
              <a:spLocks/>
            </p:cNvSpPr>
            <p:nvPr/>
          </p:nvSpPr>
          <p:spPr bwMode="auto">
            <a:xfrm rot="16200000" flipV="1">
              <a:off x="9565004" y="3299501"/>
              <a:ext cx="3837865" cy="17461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grpSp>
          <p:nvGrpSpPr>
            <p:cNvPr id="8" name="Группа 10"/>
            <p:cNvGrpSpPr>
              <a:grpSpLocks/>
            </p:cNvGrpSpPr>
            <p:nvPr/>
          </p:nvGrpSpPr>
          <p:grpSpPr bwMode="auto"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17" name="Полилиния 41"/>
              <p:cNvSpPr>
                <a:spLocks/>
              </p:cNvSpPr>
              <p:nvPr/>
            </p:nvSpPr>
            <p:spPr bwMode="auto">
              <a:xfrm rot="16200000" flipV="1">
                <a:off x="9392238" y="4188656"/>
                <a:ext cx="15872" cy="3086477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18" name="Полилиния 44"/>
              <p:cNvSpPr>
                <a:spLocks/>
              </p:cNvSpPr>
              <p:nvPr/>
            </p:nvSpPr>
            <p:spPr bwMode="auto">
              <a:xfrm rot="16200000" flipV="1">
                <a:off x="9367555" y="-651448"/>
                <a:ext cx="12698" cy="3033937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</p:grpSp>
        <p:sp>
          <p:nvSpPr>
            <p:cNvPr id="9" name="Полилиния 45"/>
            <p:cNvSpPr>
              <a:spLocks noEditPoints="1"/>
            </p:cNvSpPr>
            <p:nvPr/>
          </p:nvSpPr>
          <p:spPr bwMode="auto">
            <a:xfrm rot="16200000" flipV="1">
              <a:off x="5185477" y="5323170"/>
              <a:ext cx="477750" cy="523815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0" name="Полилиния 46"/>
            <p:cNvSpPr>
              <a:spLocks noEditPoints="1"/>
            </p:cNvSpPr>
            <p:nvPr/>
          </p:nvSpPr>
          <p:spPr bwMode="auto">
            <a:xfrm rot="16200000" flipV="1">
              <a:off x="5197382" y="5323965"/>
              <a:ext cx="477749" cy="512704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1" name="Полилиния 47"/>
            <p:cNvSpPr>
              <a:spLocks noEditPoints="1"/>
            </p:cNvSpPr>
            <p:nvPr/>
          </p:nvSpPr>
          <p:spPr bwMode="auto">
            <a:xfrm rot="16200000" flipV="1">
              <a:off x="11077601" y="5321583"/>
              <a:ext cx="507906" cy="51905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2" name="Полилиния 48"/>
            <p:cNvSpPr>
              <a:spLocks noEditPoints="1"/>
            </p:cNvSpPr>
            <p:nvPr/>
          </p:nvSpPr>
          <p:spPr bwMode="auto">
            <a:xfrm rot="16200000" flipV="1">
              <a:off x="11092679" y="5320789"/>
              <a:ext cx="471401" cy="534926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3" name="Полилиния 49"/>
            <p:cNvSpPr>
              <a:spLocks noEditPoints="1"/>
            </p:cNvSpPr>
            <p:nvPr/>
          </p:nvSpPr>
          <p:spPr bwMode="auto">
            <a:xfrm rot="16200000" flipV="1">
              <a:off x="11051408" y="771858"/>
              <a:ext cx="468226" cy="519052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4" name="Полилиния 50"/>
            <p:cNvSpPr>
              <a:spLocks noEditPoints="1"/>
            </p:cNvSpPr>
            <p:nvPr/>
          </p:nvSpPr>
          <p:spPr bwMode="auto">
            <a:xfrm rot="16200000" flipV="1">
              <a:off x="11044265" y="786937"/>
              <a:ext cx="468226" cy="488894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5" name="Полилиния 51"/>
            <p:cNvSpPr>
              <a:spLocks noEditPoints="1"/>
            </p:cNvSpPr>
            <p:nvPr/>
          </p:nvSpPr>
          <p:spPr bwMode="auto">
            <a:xfrm rot="16200000" flipV="1">
              <a:off x="5232300" y="721066"/>
              <a:ext cx="423785" cy="544449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6" name="Полилиния 52"/>
            <p:cNvSpPr>
              <a:spLocks noEditPoints="1"/>
            </p:cNvSpPr>
            <p:nvPr/>
          </p:nvSpPr>
          <p:spPr bwMode="auto">
            <a:xfrm rot="16200000" flipV="1">
              <a:off x="5241825" y="749637"/>
              <a:ext cx="428546" cy="492068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7974" y="1330347"/>
            <a:ext cx="3120390" cy="2103120"/>
          </a:xfrm>
        </p:spPr>
        <p:txBody>
          <a:bodyPr>
            <a:normAutofit/>
          </a:bodyPr>
          <a:lstStyle>
            <a:lvl1pPr>
              <a:defRPr sz="2925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79748" y="1031195"/>
            <a:ext cx="4829175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7974" y="3555522"/>
            <a:ext cx="3120390" cy="2168517"/>
          </a:xfrm>
        </p:spPr>
        <p:txBody>
          <a:bodyPr>
            <a:normAutofit/>
          </a:bodyPr>
          <a:lstStyle>
            <a:lvl1pPr marL="0" indent="0">
              <a:buNone/>
              <a:defRPr sz="1463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765E7-646F-41F4-A3A7-B2B6DF732E1A}" type="datetimeFigureOut">
              <a:rPr lang="ru-RU"/>
              <a:pPr>
                <a:defRPr/>
              </a:pPr>
              <a:t>13.04.2016</a:t>
            </a:fld>
            <a:endParaRPr lang="ru-RU" dirty="0"/>
          </a:p>
        </p:txBody>
      </p:sp>
      <p:sp>
        <p:nvSpPr>
          <p:cNvPr id="2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0950A-B0BC-4FF3-84E4-E79A797C09F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62384-AEB8-4F92-B55D-665980644CD2}" type="datetimeFigureOut">
              <a:rPr lang="ru-RU"/>
              <a:pPr>
                <a:defRPr/>
              </a:pPr>
              <a:t>13.04.2016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94950-20E0-4185-97A2-EDA3A0BEE1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819718" y="304800"/>
            <a:ext cx="1405244" cy="56769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04800"/>
            <a:ext cx="7014858" cy="56769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3BCB0-021F-418C-BFFF-8D4F0E34E49C}" type="datetimeFigureOut">
              <a:rPr lang="ru-RU"/>
              <a:pPr>
                <a:defRPr/>
              </a:pPr>
              <a:t>13.04.2016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65CA0-0FE0-4CAA-9B8F-675BDB8D22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A55E5-8E2D-465F-8BB3-5C3DD152F8C3}" type="datetimeFigureOut">
              <a:rPr lang="ru-RU"/>
              <a:pPr>
                <a:defRPr/>
              </a:pPr>
              <a:t>13.04.2016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A1F65-BE0D-45CE-86AF-891AF25E00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5810" y="1828800"/>
            <a:ext cx="5572127" cy="1828800"/>
          </a:xfrm>
        </p:spPr>
        <p:txBody>
          <a:bodyPr>
            <a:normAutofit/>
          </a:bodyPr>
          <a:lstStyle>
            <a:lvl1pPr>
              <a:defRPr sz="3575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65808" y="3733800"/>
            <a:ext cx="5572127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950">
                <a:solidFill>
                  <a:schemeClr val="tx1"/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65485" y="1825625"/>
            <a:ext cx="4025603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2" y="1825625"/>
            <a:ext cx="4023024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06219-B776-40C4-AA56-997E75DD9E4C}" type="datetimeFigureOut">
              <a:rPr lang="ru-RU"/>
              <a:pPr>
                <a:defRPr/>
              </a:pPr>
              <a:t>13.04.2016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A4794-BDAD-4AC7-9610-4B78CD3CFA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69252" y="1681163"/>
            <a:ext cx="4026789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69252" y="2505076"/>
            <a:ext cx="4026789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026789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6"/>
            <a:ext cx="4026789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B103E-3AEC-4B89-9CFA-1901183AE769}" type="datetimeFigureOut">
              <a:rPr lang="ru-RU"/>
              <a:pPr>
                <a:defRPr/>
              </a:pPr>
              <a:t>13.04.2016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CEA17-64C8-4519-80B3-BDF7CB0333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5E496-EDCA-4F73-8166-DEA413566122}" type="datetimeFigureOut">
              <a:rPr lang="ru-RU"/>
              <a:pPr>
                <a:defRPr/>
              </a:pPr>
              <a:t>13.04.2016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932A9-C432-4627-B10F-150604CE83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F1EAA-1AD8-40C3-B9B7-DCD9C481E6B0}" type="datetimeFigureOut">
              <a:rPr lang="ru-RU"/>
              <a:pPr>
                <a:defRPr/>
              </a:pPr>
              <a:t>13.04.2016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A90E2-BEF9-4072-9C6B-41B02CCAC2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е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8"/>
          <p:cNvGrpSpPr/>
          <p:nvPr/>
        </p:nvGrpSpPr>
        <p:grpSpPr>
          <a:xfrm>
            <a:off x="466726" y="724620"/>
            <a:ext cx="4321670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7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8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9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0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1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2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3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4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5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6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7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8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grpSp>
        <p:nvGrpSpPr>
          <p:cNvPr id="19" name="Группа 21"/>
          <p:cNvGrpSpPr/>
          <p:nvPr/>
        </p:nvGrpSpPr>
        <p:grpSpPr>
          <a:xfrm>
            <a:off x="5106661" y="724620"/>
            <a:ext cx="4321670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sp>
        <p:nvSpPr>
          <p:cNvPr id="36" name="Рисунок 33"/>
          <p:cNvSpPr>
            <a:spLocks noGrp="1" noChangeAspect="1"/>
          </p:cNvSpPr>
          <p:nvPr>
            <p:ph type="pic" sz="quarter" idx="17"/>
          </p:nvPr>
        </p:nvSpPr>
        <p:spPr>
          <a:xfrm>
            <a:off x="677317" y="1020195"/>
            <a:ext cx="3900488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7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5317252" y="1020195"/>
            <a:ext cx="3900488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855094" y="4648200"/>
            <a:ext cx="3549796" cy="1295400"/>
          </a:xfrm>
        </p:spPr>
        <p:txBody>
          <a:bodyPr>
            <a:normAutofit/>
          </a:bodyPr>
          <a:lstStyle>
            <a:lvl1pPr marL="0" indent="0">
              <a:spcBef>
                <a:spcPts val="1300"/>
              </a:spcBef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5478613" y="4648200"/>
            <a:ext cx="3549796" cy="1295400"/>
          </a:xfrm>
        </p:spPr>
        <p:txBody>
          <a:bodyPr>
            <a:normAutofit/>
          </a:bodyPr>
          <a:lstStyle>
            <a:lvl1pPr marL="0" indent="0">
              <a:spcBef>
                <a:spcPts val="1300"/>
              </a:spcBef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Дата 5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FE93E-86E8-4BB6-B91A-ED31A8906F6E}" type="datetimeFigureOut">
              <a:rPr lang="ru-RU"/>
              <a:pPr>
                <a:defRPr/>
              </a:pPr>
              <a:t>13.04.2016</a:t>
            </a:fld>
            <a:endParaRPr lang="ru-RU" dirty="0"/>
          </a:p>
        </p:txBody>
      </p:sp>
      <p:sp>
        <p:nvSpPr>
          <p:cNvPr id="33" name="Нижний колонтитул 6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Номер слайда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B75D5-B37B-43C0-8638-983AF6EA2E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34"/>
          <p:cNvGrpSpPr>
            <a:grpSpLocks noChangeAspect="1"/>
          </p:cNvGrpSpPr>
          <p:nvPr/>
        </p:nvGrpSpPr>
        <p:grpSpPr>
          <a:xfrm rot="5400000">
            <a:off x="2889211" y="964910"/>
            <a:ext cx="4116828" cy="2748915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grpSp>
        <p:nvGrpSpPr>
          <p:cNvPr id="21" name="Группа 51"/>
          <p:cNvGrpSpPr>
            <a:grpSpLocks noChangeAspect="1"/>
          </p:cNvGrpSpPr>
          <p:nvPr/>
        </p:nvGrpSpPr>
        <p:grpSpPr>
          <a:xfrm rot="5400000">
            <a:off x="-172017" y="1444760"/>
            <a:ext cx="4114800" cy="2747561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2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3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4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5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6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7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8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9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0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1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2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3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grpSp>
        <p:nvGrpSpPr>
          <p:cNvPr id="34" name="Группа 64"/>
          <p:cNvGrpSpPr>
            <a:grpSpLocks noChangeAspect="1"/>
          </p:cNvGrpSpPr>
          <p:nvPr/>
        </p:nvGrpSpPr>
        <p:grpSpPr>
          <a:xfrm rot="5400000">
            <a:off x="5954910" y="1444765"/>
            <a:ext cx="4114800" cy="2747561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sp>
        <p:nvSpPr>
          <p:cNvPr id="78" name="Рисунок 33"/>
          <p:cNvSpPr>
            <a:spLocks noGrp="1"/>
          </p:cNvSpPr>
          <p:nvPr>
            <p:ph type="pic" sz="quarter" idx="18"/>
          </p:nvPr>
        </p:nvSpPr>
        <p:spPr>
          <a:xfrm>
            <a:off x="3737406" y="533400"/>
            <a:ext cx="2414588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9" name="Рисунок 33"/>
          <p:cNvSpPr>
            <a:spLocks noGrp="1"/>
          </p:cNvSpPr>
          <p:nvPr>
            <p:ph type="pic" sz="quarter" idx="19"/>
          </p:nvPr>
        </p:nvSpPr>
        <p:spPr>
          <a:xfrm>
            <a:off x="678089" y="1013590"/>
            <a:ext cx="2414588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0" name="Рисунок 33"/>
          <p:cNvSpPr>
            <a:spLocks noGrp="1"/>
          </p:cNvSpPr>
          <p:nvPr>
            <p:ph type="pic" sz="quarter" idx="20"/>
          </p:nvPr>
        </p:nvSpPr>
        <p:spPr>
          <a:xfrm>
            <a:off x="6805016" y="1013591"/>
            <a:ext cx="2414588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770958" y="5018002"/>
            <a:ext cx="2228850" cy="914400"/>
          </a:xfrm>
        </p:spPr>
        <p:txBody>
          <a:bodyPr>
            <a:normAutofit/>
          </a:bodyPr>
          <a:lstStyle>
            <a:lvl1pPr marL="0" indent="0">
              <a:spcBef>
                <a:spcPts val="1300"/>
              </a:spcBef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3824607" y="4582378"/>
            <a:ext cx="2228850" cy="914400"/>
          </a:xfrm>
        </p:spPr>
        <p:txBody>
          <a:bodyPr>
            <a:normAutofit/>
          </a:bodyPr>
          <a:lstStyle>
            <a:lvl1pPr marL="0" indent="0">
              <a:spcBef>
                <a:spcPts val="1300"/>
              </a:spcBef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6897885" y="5018002"/>
            <a:ext cx="2228850" cy="914400"/>
          </a:xfrm>
        </p:spPr>
        <p:txBody>
          <a:bodyPr>
            <a:normAutofit/>
          </a:bodyPr>
          <a:lstStyle>
            <a:lvl1pPr marL="0" indent="0">
              <a:spcBef>
                <a:spcPts val="1300"/>
              </a:spcBef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7" name="Дата 5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D4BDC-CD69-429F-BAC9-545EFD8BFEAC}" type="datetimeFigureOut">
              <a:rPr lang="ru-RU"/>
              <a:pPr>
                <a:defRPr/>
              </a:pPr>
              <a:t>13.04.2016</a:t>
            </a:fld>
            <a:endParaRPr lang="ru-RU" dirty="0"/>
          </a:p>
        </p:txBody>
      </p:sp>
      <p:sp>
        <p:nvSpPr>
          <p:cNvPr id="48" name="Нижний колонтитул 6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Номер слайда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9881C-15FF-4762-9EF4-32851B5C92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65486" y="304800"/>
            <a:ext cx="81724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65486" y="1752600"/>
            <a:ext cx="817245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561435" y="6019800"/>
            <a:ext cx="113506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13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50F3A71D-CBB0-4938-93EC-D26E05190EBA}" type="datetimeFigureOut">
              <a:rPr lang="ru-RU"/>
              <a:pPr>
                <a:defRPr/>
              </a:pPr>
              <a:t>13.04.2016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608436" y="6019800"/>
            <a:ext cx="482917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13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5486" y="6019800"/>
            <a:ext cx="61912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13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1CFF7BB-F912-42B6-825E-C0516EA1DB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4" r:id="rId3"/>
    <p:sldLayoutId id="2147483661" r:id="rId4"/>
    <p:sldLayoutId id="2147483660" r:id="rId5"/>
    <p:sldLayoutId id="2147483659" r:id="rId6"/>
    <p:sldLayoutId id="2147483658" r:id="rId7"/>
    <p:sldLayoutId id="2147483665" r:id="rId8"/>
    <p:sldLayoutId id="2147483666" r:id="rId9"/>
    <p:sldLayoutId id="2147483667" r:id="rId10"/>
    <p:sldLayoutId id="2147483657" r:id="rId11"/>
    <p:sldLayoutId id="2147483668" r:id="rId12"/>
    <p:sldLayoutId id="2147483656" r:id="rId13"/>
    <p:sldLayoutId id="2147483669" r:id="rId14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25" kern="1200">
          <a:solidFill>
            <a:srgbClr val="4D290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25">
          <a:solidFill>
            <a:srgbClr val="4D290B"/>
          </a:solidFill>
          <a:latin typeface="Segoe Print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25">
          <a:solidFill>
            <a:srgbClr val="4D290B"/>
          </a:solidFill>
          <a:latin typeface="Segoe Print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25">
          <a:solidFill>
            <a:srgbClr val="4D290B"/>
          </a:solidFill>
          <a:latin typeface="Segoe Print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25">
          <a:solidFill>
            <a:srgbClr val="4D290B"/>
          </a:solidFill>
          <a:latin typeface="Segoe Print" pitchFamily="2" charset="0"/>
        </a:defRPr>
      </a:lvl5pPr>
      <a:lvl6pPr marL="371475" algn="l" rtl="0" fontAlgn="base">
        <a:lnSpc>
          <a:spcPct val="90000"/>
        </a:lnSpc>
        <a:spcBef>
          <a:spcPct val="0"/>
        </a:spcBef>
        <a:spcAft>
          <a:spcPct val="0"/>
        </a:spcAft>
        <a:defRPr sz="2925">
          <a:solidFill>
            <a:srgbClr val="4D290B"/>
          </a:solidFill>
          <a:latin typeface="Segoe Print" pitchFamily="2" charset="0"/>
        </a:defRPr>
      </a:lvl6pPr>
      <a:lvl7pPr marL="742950" algn="l" rtl="0" fontAlgn="base">
        <a:lnSpc>
          <a:spcPct val="90000"/>
        </a:lnSpc>
        <a:spcBef>
          <a:spcPct val="0"/>
        </a:spcBef>
        <a:spcAft>
          <a:spcPct val="0"/>
        </a:spcAft>
        <a:defRPr sz="2925">
          <a:solidFill>
            <a:srgbClr val="4D290B"/>
          </a:solidFill>
          <a:latin typeface="Segoe Print" pitchFamily="2" charset="0"/>
        </a:defRPr>
      </a:lvl7pPr>
      <a:lvl8pPr marL="1114425" algn="l" rtl="0" fontAlgn="base">
        <a:lnSpc>
          <a:spcPct val="90000"/>
        </a:lnSpc>
        <a:spcBef>
          <a:spcPct val="0"/>
        </a:spcBef>
        <a:spcAft>
          <a:spcPct val="0"/>
        </a:spcAft>
        <a:defRPr sz="2925">
          <a:solidFill>
            <a:srgbClr val="4D290B"/>
          </a:solidFill>
          <a:latin typeface="Segoe Print" pitchFamily="2" charset="0"/>
        </a:defRPr>
      </a:lvl8pPr>
      <a:lvl9pPr marL="1485900" algn="l" rtl="0" fontAlgn="base">
        <a:lnSpc>
          <a:spcPct val="90000"/>
        </a:lnSpc>
        <a:spcBef>
          <a:spcPct val="0"/>
        </a:spcBef>
        <a:spcAft>
          <a:spcPct val="0"/>
        </a:spcAft>
        <a:defRPr sz="2925">
          <a:solidFill>
            <a:srgbClr val="4D290B"/>
          </a:solidFill>
          <a:latin typeface="Segoe Print" pitchFamily="2" charset="0"/>
        </a:defRPr>
      </a:lvl9pPr>
    </p:titleStyle>
    <p:bodyStyle>
      <a:lvl1pPr marL="281186" indent="-281186" algn="l" rtl="0" eaLnBrk="0" fontAlgn="base" hangingPunct="0">
        <a:spcBef>
          <a:spcPts val="1463"/>
        </a:spcBef>
        <a:spcAft>
          <a:spcPct val="0"/>
        </a:spcAft>
        <a:buFont typeface="Arial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601067" indent="-229592" algn="l" rtl="0" eaLnBrk="0" fontAlgn="base" hangingPunct="0">
        <a:spcBef>
          <a:spcPts val="975"/>
        </a:spcBef>
        <a:spcAft>
          <a:spcPct val="0"/>
        </a:spcAft>
        <a:buFont typeface="Arial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rtl="0" eaLnBrk="0" fontAlgn="base" hangingPunct="0">
        <a:spcBef>
          <a:spcPts val="65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rtl="0" eaLnBrk="0" fontAlgn="base" hangingPunct="0">
        <a:spcBef>
          <a:spcPts val="488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rtl="0" eaLnBrk="0" fontAlgn="base" hangingPunct="0">
        <a:spcBef>
          <a:spcPts val="488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ctrTitle"/>
          </p:nvPr>
        </p:nvSpPr>
        <p:spPr>
          <a:xfrm>
            <a:off x="1889621" y="1513114"/>
            <a:ext cx="6392466" cy="258015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dirty="0" smtClean="0"/>
              <a:t>«Зеленый инженер»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250" dirty="0"/>
              <a:t>«Озеленение участка группы на территории детского сада»</a:t>
            </a:r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75992" y="526473"/>
            <a:ext cx="5572125" cy="540327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dirty="0" smtClean="0"/>
              <a:t>Исследовательский проект</a:t>
            </a:r>
          </a:p>
        </p:txBody>
      </p:sp>
      <p:sp>
        <p:nvSpPr>
          <p:cNvPr id="4" name="Объект 13"/>
          <p:cNvSpPr txBox="1">
            <a:spLocks/>
          </p:cNvSpPr>
          <p:nvPr/>
        </p:nvSpPr>
        <p:spPr>
          <a:xfrm>
            <a:off x="5721747" y="3812964"/>
            <a:ext cx="4184253" cy="1922818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1463"/>
              </a:spcBef>
              <a:spcAft>
                <a:spcPts val="0"/>
              </a:spcAft>
              <a:buClr>
                <a:srgbClr val="9A5315"/>
              </a:buClr>
              <a:defRPr/>
            </a:pPr>
            <a:r>
              <a:rPr lang="ru-RU" sz="1950" dirty="0" smtClean="0">
                <a:solidFill>
                  <a:schemeClr val="tx1">
                    <a:lumMod val="75000"/>
                  </a:schemeClr>
                </a:solidFill>
              </a:rPr>
              <a:t>Участники  проекта:  дети </a:t>
            </a:r>
            <a:r>
              <a:rPr lang="ru-RU" sz="1950" dirty="0">
                <a:solidFill>
                  <a:schemeClr val="tx1">
                    <a:lumMod val="75000"/>
                  </a:schemeClr>
                </a:solidFill>
              </a:rPr>
              <a:t>старшей группы МБДОУ Детского сада №</a:t>
            </a:r>
            <a:r>
              <a:rPr lang="ru-RU" sz="1950" dirty="0" smtClean="0">
                <a:solidFill>
                  <a:schemeClr val="tx1">
                    <a:lumMod val="75000"/>
                  </a:schemeClr>
                </a:solidFill>
              </a:rPr>
              <a:t>352</a:t>
            </a:r>
          </a:p>
          <a:p>
            <a:pPr fontAlgn="auto">
              <a:spcBef>
                <a:spcPts val="1463"/>
              </a:spcBef>
              <a:spcAft>
                <a:spcPts val="0"/>
              </a:spcAft>
              <a:buClr>
                <a:srgbClr val="9A5315"/>
              </a:buClr>
              <a:defRPr/>
            </a:pPr>
            <a:r>
              <a:rPr lang="ru-RU" sz="1950" dirty="0" smtClean="0">
                <a:solidFill>
                  <a:schemeClr val="tx1">
                    <a:lumMod val="75000"/>
                  </a:schemeClr>
                </a:solidFill>
              </a:rPr>
              <a:t>Руководители проекта: </a:t>
            </a:r>
            <a:r>
              <a:rPr lang="ru-RU" sz="1950" dirty="0" smtClean="0">
                <a:solidFill>
                  <a:schemeClr val="tx1">
                    <a:lumMod val="75000"/>
                  </a:schemeClr>
                </a:solidFill>
              </a:rPr>
              <a:t>Ивашева Ирина </a:t>
            </a:r>
            <a:r>
              <a:rPr lang="ru-RU" sz="1950" dirty="0" smtClean="0">
                <a:solidFill>
                  <a:schemeClr val="tx1">
                    <a:lumMod val="75000"/>
                  </a:schemeClr>
                </a:solidFill>
              </a:rPr>
              <a:t>Владимировна</a:t>
            </a:r>
          </a:p>
          <a:p>
            <a:pPr fontAlgn="auto">
              <a:spcBef>
                <a:spcPts val="1463"/>
              </a:spcBef>
              <a:spcAft>
                <a:spcPts val="0"/>
              </a:spcAft>
              <a:buClr>
                <a:srgbClr val="9A5315"/>
              </a:buClr>
              <a:defRPr/>
            </a:pPr>
            <a:r>
              <a:rPr lang="ru-RU" sz="1950" dirty="0" err="1" smtClean="0">
                <a:solidFill>
                  <a:schemeClr val="tx1">
                    <a:lumMod val="75000"/>
                  </a:schemeClr>
                </a:solidFill>
              </a:rPr>
              <a:t>Шерстобитова</a:t>
            </a:r>
            <a:r>
              <a:rPr lang="ru-RU" sz="1950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ru-RU" sz="1950" dirty="0">
                <a:solidFill>
                  <a:schemeClr val="tx1">
                    <a:lumMod val="75000"/>
                  </a:schemeClr>
                </a:solidFill>
              </a:rPr>
              <a:t>Юлия </a:t>
            </a:r>
            <a:r>
              <a:rPr lang="ru-RU" sz="1950" dirty="0" smtClean="0">
                <a:solidFill>
                  <a:schemeClr val="tx1">
                    <a:lumMod val="75000"/>
                  </a:schemeClr>
                </a:solidFill>
              </a:rPr>
              <a:t>Викторовна</a:t>
            </a:r>
            <a:endParaRPr lang="ru-RU" sz="195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8436" name="Объект 13"/>
          <p:cNvSpPr txBox="1">
            <a:spLocks/>
          </p:cNvSpPr>
          <p:nvPr/>
        </p:nvSpPr>
        <p:spPr bwMode="auto">
          <a:xfrm>
            <a:off x="3638181" y="390129"/>
            <a:ext cx="2513906" cy="52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ts val="1463"/>
              </a:spcBef>
              <a:buClr>
                <a:srgbClr val="9A5315"/>
              </a:buClr>
            </a:pPr>
            <a:endParaRPr lang="ru-RU" sz="2600" dirty="0">
              <a:solidFill>
                <a:srgbClr val="9A5315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фис1\Desktop\20150623_1653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230" y="389658"/>
            <a:ext cx="4031097" cy="292157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27" name="Picture 3" descr="C:\Users\Офис1\Desktop\DSC_09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608" y="3978423"/>
            <a:ext cx="4077068" cy="24630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28" name="Picture 4" descr="C:\Users\Офис1\Desktop\DSC_08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03273" y="3925641"/>
            <a:ext cx="4241590" cy="247039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29" name="Picture 5" descr="C:\Users\Офис1\Desktop\DSC_08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75563" y="346363"/>
            <a:ext cx="4244253" cy="292330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865486" y="270101"/>
            <a:ext cx="8172450" cy="505619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 eaLnBrk="1" hangingPunct="1"/>
            <a:r>
              <a:rPr lang="ru-RU" dirty="0" smtClean="0"/>
              <a:t>Цель проекта:</a:t>
            </a:r>
          </a:p>
        </p:txBody>
      </p:sp>
      <p:sp>
        <p:nvSpPr>
          <p:cNvPr id="20482" name="Объект 2"/>
          <p:cNvSpPr>
            <a:spLocks noGrp="1"/>
          </p:cNvSpPr>
          <p:nvPr>
            <p:ph sz="half" idx="1"/>
          </p:nvPr>
        </p:nvSpPr>
        <p:spPr>
          <a:xfrm>
            <a:off x="348343" y="775720"/>
            <a:ext cx="9296399" cy="1618457"/>
          </a:xfrm>
        </p:spPr>
        <p:txBody>
          <a:bodyPr/>
          <a:lstStyle/>
          <a:p>
            <a:pPr marL="0" indent="0" eaLnBrk="1" hangingPunct="1">
              <a:buClr>
                <a:srgbClr val="9A5315"/>
              </a:buClr>
              <a:buNone/>
            </a:pPr>
            <a:r>
              <a:rPr lang="ru-RU" sz="2000" dirty="0" smtClean="0">
                <a:solidFill>
                  <a:srgbClr val="9A5315"/>
                </a:solidFill>
              </a:rPr>
              <a:t>     Создать </a:t>
            </a:r>
            <a:r>
              <a:rPr lang="ru-RU" sz="2000" dirty="0">
                <a:solidFill>
                  <a:srgbClr val="9A5315"/>
                </a:solidFill>
              </a:rPr>
              <a:t>эмоционально-благоприятные условия пребывания в детском саду через благоустройство территории участка и организацию экосистемы.</a:t>
            </a:r>
          </a:p>
          <a:p>
            <a:pPr marL="309563" indent="-309563" eaLnBrk="1" hangingPunct="1">
              <a:buClr>
                <a:srgbClr val="9A5315"/>
              </a:buClr>
              <a:buFont typeface="Arial" charset="0"/>
              <a:buAutoNum type="arabicPeriod"/>
            </a:pPr>
            <a:endParaRPr lang="ru-RU" dirty="0" smtClean="0">
              <a:solidFill>
                <a:srgbClr val="9A5315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768580" y="1874112"/>
            <a:ext cx="8172450" cy="520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74295" tIns="37148" rIns="74295" bIns="37148" numCol="1" anchor="b" anchorCtr="0" compatLnSpc="1">
            <a:prstTxWarp prst="textNoShape">
              <a:avLst/>
            </a:prstTxWarp>
          </a:bodyPr>
          <a:lstStyle/>
          <a:p>
            <a:pPr defTabSz="742950">
              <a:lnSpc>
                <a:spcPct val="90000"/>
              </a:lnSpc>
              <a:defRPr/>
            </a:pPr>
            <a:r>
              <a:rPr lang="ru-RU" sz="2925" dirty="0">
                <a:solidFill>
                  <a:srgbClr val="4D290B"/>
                </a:solidFill>
                <a:latin typeface="+mj-lt"/>
                <a:ea typeface="+mj-ea"/>
                <a:cs typeface="+mj-cs"/>
              </a:rPr>
              <a:t>Задачи проекта:</a:t>
            </a:r>
          </a:p>
        </p:txBody>
      </p:sp>
      <p:sp>
        <p:nvSpPr>
          <p:cNvPr id="5" name="Объект 3"/>
          <p:cNvSpPr>
            <a:spLocks noGrp="1"/>
          </p:cNvSpPr>
          <p:nvPr>
            <p:ph sz="half" idx="1"/>
          </p:nvPr>
        </p:nvSpPr>
        <p:spPr>
          <a:xfrm>
            <a:off x="348343" y="2492829"/>
            <a:ext cx="9296399" cy="4082141"/>
          </a:xfrm>
        </p:spPr>
        <p:txBody>
          <a:bodyPr/>
          <a:lstStyle/>
          <a:p>
            <a:pPr marL="0" indent="0"/>
            <a:r>
              <a:rPr lang="ru-RU" sz="1800" dirty="0"/>
              <a:t>Разработать  план озеленения и благоустройства участка группы на территории детского сада;</a:t>
            </a:r>
          </a:p>
          <a:p>
            <a:pPr marL="0" indent="0"/>
            <a:r>
              <a:rPr lang="ru-RU" sz="1800" dirty="0"/>
              <a:t>Научить выращивать и ухаживать за растениями с последующей высадкой их на территории участка;</a:t>
            </a:r>
          </a:p>
          <a:p>
            <a:pPr marL="0" indent="0"/>
            <a:r>
              <a:rPr lang="ru-RU" sz="1800" dirty="0"/>
              <a:t>Дать знания воспитанникам о ландшафтном дизайне;</a:t>
            </a:r>
          </a:p>
          <a:p>
            <a:pPr marL="0" indent="0"/>
            <a:r>
              <a:rPr lang="ru-RU" sz="1800" dirty="0"/>
              <a:t>Обеспечить взаимодействие всех участников </a:t>
            </a:r>
            <a:r>
              <a:rPr lang="ru-RU" sz="1800" dirty="0" err="1"/>
              <a:t>воспитательно</a:t>
            </a:r>
            <a:r>
              <a:rPr lang="ru-RU" sz="1800" dirty="0"/>
              <a:t>-образовательного процесса; </a:t>
            </a:r>
          </a:p>
          <a:p>
            <a:pPr marL="0" indent="0"/>
            <a:r>
              <a:rPr lang="ru-RU" sz="1800" dirty="0"/>
              <a:t>Воспитывать любовь и  бережное отношение к природе и к окружающему миру.</a:t>
            </a:r>
          </a:p>
          <a:p>
            <a:pPr marL="0" indent="0"/>
            <a:r>
              <a:rPr lang="ru-RU" sz="1800" dirty="0"/>
              <a:t>Привлечь детей к опытно – экспериментальной  и исследовательской деятельности</a:t>
            </a:r>
            <a:r>
              <a:rPr lang="ru-RU" sz="1300" dirty="0"/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486" y="313844"/>
            <a:ext cx="8172450" cy="4953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800" y="809144"/>
            <a:ext cx="9209314" cy="2522565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        </a:t>
            </a:r>
            <a:r>
              <a:rPr lang="ru-RU" sz="2000" dirty="0"/>
              <a:t>Проект  «Озеленение участка группы на территории детского сада»- это попытка соотнести элементы развивающей среды с целями и задачами новых требований к условиям реализации основной общеобразовательной программы в нашем  дошкольном учреждении. Благоустройство участка решает задачи эстетического, умственного, нравственного </a:t>
            </a:r>
            <a:r>
              <a:rPr lang="ru-RU" sz="2000" dirty="0" smtClean="0"/>
              <a:t> </a:t>
            </a:r>
            <a:r>
              <a:rPr lang="ru-RU" sz="2000" dirty="0"/>
              <a:t>воспитания детей через знакомство с окружающим растительным миром.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Объект 2"/>
          <p:cNvSpPr>
            <a:spLocks noGrp="1"/>
          </p:cNvSpPr>
          <p:nvPr>
            <p:ph sz="half" idx="1"/>
          </p:nvPr>
        </p:nvSpPr>
        <p:spPr>
          <a:xfrm>
            <a:off x="263236" y="5054798"/>
            <a:ext cx="9209314" cy="1803202"/>
          </a:xfrm>
        </p:spPr>
        <p:txBody>
          <a:bodyPr/>
          <a:lstStyle/>
          <a:p>
            <a:pPr marL="309563" indent="-309563" eaLnBrk="1" hangingPunct="1">
              <a:buClr>
                <a:srgbClr val="9A5315"/>
              </a:buClr>
              <a:buFont typeface="Arial" charset="0"/>
              <a:buAutoNum type="arabicPeriod"/>
            </a:pPr>
            <a:r>
              <a:rPr lang="ru-RU" sz="2000" dirty="0" smtClean="0">
                <a:solidFill>
                  <a:srgbClr val="9A5315"/>
                </a:solidFill>
              </a:rPr>
              <a:t>Озеленение участка группы на территории детского сада.</a:t>
            </a:r>
          </a:p>
          <a:p>
            <a:pPr marL="309563" indent="-309563" eaLnBrk="1" hangingPunct="1">
              <a:buClr>
                <a:srgbClr val="9A5315"/>
              </a:buClr>
              <a:buFont typeface="Arial" charset="0"/>
              <a:buAutoNum type="arabicPeriod"/>
            </a:pPr>
            <a:r>
              <a:rPr lang="ru-RU" sz="2000" dirty="0" smtClean="0"/>
              <a:t> Создание зон непрерывного озеленения и цветения</a:t>
            </a:r>
            <a:r>
              <a:rPr lang="ru-RU" sz="2000" dirty="0"/>
              <a:t> .</a:t>
            </a:r>
            <a:endParaRPr lang="ru-RU" sz="2000" dirty="0" smtClean="0"/>
          </a:p>
          <a:p>
            <a:pPr marL="309563" indent="-309563" eaLnBrk="1" hangingPunct="1">
              <a:buClr>
                <a:srgbClr val="9A5315"/>
              </a:buClr>
              <a:buFont typeface="Arial" charset="0"/>
              <a:buAutoNum type="arabicPeriod"/>
            </a:pPr>
            <a:r>
              <a:rPr lang="ru-RU" sz="2000" dirty="0" smtClean="0"/>
              <a:t>Повышение уровня экологической культуры педагогов, воспитанников и родителей.</a:t>
            </a:r>
          </a:p>
          <a:p>
            <a:pPr marL="309563" indent="-309563" eaLnBrk="1" hangingPunct="1">
              <a:buClr>
                <a:srgbClr val="9A5315"/>
              </a:buClr>
              <a:buFont typeface="Arial" charset="0"/>
              <a:buAutoNum type="arabicPeriod"/>
            </a:pPr>
            <a:endParaRPr lang="ru-RU" dirty="0" smtClean="0">
              <a:solidFill>
                <a:srgbClr val="9A5315"/>
              </a:solidFill>
            </a:endParaRPr>
          </a:p>
          <a:p>
            <a:pPr marL="309563" indent="-309563" eaLnBrk="1" hangingPunct="1">
              <a:buClr>
                <a:srgbClr val="9A5315"/>
              </a:buClr>
              <a:buNone/>
            </a:pPr>
            <a:endParaRPr lang="ru-RU" dirty="0" smtClean="0">
              <a:solidFill>
                <a:srgbClr val="9A5315"/>
              </a:solidFill>
            </a:endParaRPr>
          </a:p>
          <a:p>
            <a:pPr marL="309563" indent="-309563" eaLnBrk="1" hangingPunct="1">
              <a:buClr>
                <a:srgbClr val="9A5315"/>
              </a:buClr>
              <a:buNone/>
            </a:pPr>
            <a:endParaRPr lang="ru-RU" dirty="0" smtClean="0">
              <a:solidFill>
                <a:srgbClr val="9A5315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575706" y="4426217"/>
            <a:ext cx="8172450" cy="576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ru-RU" sz="2925" dirty="0">
                <a:solidFill>
                  <a:srgbClr val="4D290B"/>
                </a:solidFill>
                <a:latin typeface="Segoe Print" pitchFamily="2" charset="0"/>
              </a:rPr>
              <a:t>Планируемый результат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0437" y="3325090"/>
            <a:ext cx="2869696" cy="52322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Срок проекта</a:t>
            </a:r>
            <a:endParaRPr lang="ru-RU" sz="2800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3345" y="3976255"/>
            <a:ext cx="4164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+mn-lt"/>
              </a:rPr>
              <a:t>Февраль –август (6 месяцев</a:t>
            </a:r>
            <a:r>
              <a:rPr lang="ru-RU" sz="2000" dirty="0" smtClean="0"/>
              <a:t>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4896276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title"/>
          </p:nvPr>
        </p:nvSpPr>
        <p:spPr>
          <a:xfrm>
            <a:off x="865486" y="0"/>
            <a:ext cx="8172450" cy="997527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 algn="ctr"/>
            <a:r>
              <a:rPr lang="ru-RU" dirty="0" smtClean="0"/>
              <a:t>Как это начиналось</a:t>
            </a:r>
            <a:br>
              <a:rPr lang="ru-RU" dirty="0" smtClean="0"/>
            </a:br>
            <a:r>
              <a:rPr lang="ru-RU" dirty="0" smtClean="0"/>
              <a:t>или наши маленькие шажки к цели.</a:t>
            </a:r>
          </a:p>
        </p:txBody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>
          <a:xfrm>
            <a:off x="356864" y="1711286"/>
            <a:ext cx="2188213" cy="360317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pPr marL="371475" indent="-371475">
              <a:lnSpc>
                <a:spcPct val="90000"/>
              </a:lnSpc>
              <a:buFont typeface="Arial" charset="0"/>
              <a:buAutoNum type="arabicPeriod"/>
            </a:pPr>
            <a:endParaRPr lang="ru-RU" sz="1625" dirty="0"/>
          </a:p>
          <a:p>
            <a:pPr marL="371475" indent="-371475">
              <a:lnSpc>
                <a:spcPct val="90000"/>
              </a:lnSpc>
              <a:buFont typeface="Arial" charset="0"/>
              <a:buAutoNum type="arabicPeriod"/>
            </a:pPr>
            <a:endParaRPr lang="ru-RU" sz="1625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4337" y="1567925"/>
            <a:ext cx="1745673" cy="5192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lnSpc>
                <a:spcPct val="90000"/>
              </a:lnSpc>
              <a:buNone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Мотивационный</a:t>
            </a: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75000"/>
                  </a:schemeClr>
                </a:solidFill>
              </a:rPr>
              <a:t>(воспитатель определяет общий замысел озеленения участка, создает  положительный мотивационный настрой, дети обсуждают, предлагают собственные </a:t>
            </a: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</a:rPr>
              <a:t>идеи).</a:t>
            </a: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ru-RU" sz="1400" b="1" dirty="0">
                <a:solidFill>
                  <a:schemeClr val="tx1">
                    <a:lumMod val="75000"/>
                  </a:schemeClr>
                </a:solidFill>
              </a:rPr>
              <a:t>Объявление о </a:t>
            </a: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начале проекта.</a:t>
            </a: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Знакомим родителей </a:t>
            </a:r>
            <a:r>
              <a:rPr lang="ru-RU" sz="1400" b="1" dirty="0">
                <a:solidFill>
                  <a:schemeClr val="tx1">
                    <a:lumMod val="75000"/>
                  </a:schemeClr>
                </a:solidFill>
              </a:rPr>
              <a:t>с </a:t>
            </a: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проектом.</a:t>
            </a:r>
          </a:p>
          <a:p>
            <a:pPr marL="285750" indent="-285750">
              <a:lnSpc>
                <a:spcPct val="90000"/>
              </a:lnSpc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</a:pPr>
            <a:endParaRPr lang="ru-RU" sz="1400" b="1" dirty="0">
              <a:solidFill>
                <a:schemeClr val="tx1">
                  <a:lumMod val="7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buFont typeface="Arial" pitchFamily="34" charset="0"/>
              <a:buChar char="•"/>
            </a:pPr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33601" y="1573231"/>
            <a:ext cx="1981200" cy="51867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Планирующий </a:t>
            </a:r>
            <a:r>
              <a:rPr lang="ru-RU" sz="1400" b="1" dirty="0">
                <a:solidFill>
                  <a:schemeClr val="tx1">
                    <a:lumMod val="75000"/>
                  </a:schemeClr>
                </a:solidFill>
              </a:rPr>
              <a:t>- подготовительный </a:t>
            </a:r>
            <a:r>
              <a:rPr lang="ru-RU" sz="1400" dirty="0">
                <a:solidFill>
                  <a:schemeClr val="tx1">
                    <a:lumMod val="75000"/>
                  </a:schemeClr>
                </a:solidFill>
              </a:rPr>
              <a:t>(определяются темы и цели проекта, формулируются задачи, вырабатывается план </a:t>
            </a: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</a:rPr>
              <a:t>действий)</a:t>
            </a: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v"/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v"/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Планирование НОД.</a:t>
            </a:r>
            <a:endParaRPr lang="ru-RU" sz="1400" b="1" dirty="0">
              <a:solidFill>
                <a:schemeClr val="tx1">
                  <a:lumMod val="75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1400" b="1" dirty="0">
                <a:solidFill>
                  <a:schemeClr val="tx1">
                    <a:lumMod val="75000"/>
                  </a:schemeClr>
                </a:solidFill>
              </a:rPr>
              <a:t>Составление планов-конспектов</a:t>
            </a: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chemeClr val="tx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/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39490" y="1582589"/>
            <a:ext cx="4156364" cy="51774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Информационный </a:t>
            </a:r>
            <a:r>
              <a:rPr lang="ru-RU" sz="1400" b="1" dirty="0">
                <a:solidFill>
                  <a:schemeClr val="tx1">
                    <a:lumMod val="75000"/>
                  </a:schemeClr>
                </a:solidFill>
              </a:rPr>
              <a:t>– операционный</a:t>
            </a:r>
          </a:p>
          <a:p>
            <a:r>
              <a:rPr lang="ru-RU" sz="1400" dirty="0">
                <a:solidFill>
                  <a:schemeClr val="tx1">
                    <a:lumMod val="75000"/>
                  </a:schemeClr>
                </a:solidFill>
              </a:rPr>
              <a:t> (дети собирают материал о садовых растениях, работают с </a:t>
            </a: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</a:rPr>
              <a:t>литературой, выполняют мини–проекты. Воспитатель наблюдает, поддерживает,                      сам является информационным </a:t>
            </a:r>
            <a:r>
              <a:rPr lang="ru-RU" sz="1400" dirty="0">
                <a:solidFill>
                  <a:schemeClr val="tx1">
                    <a:lumMod val="75000"/>
                  </a:schemeClr>
                </a:solidFill>
              </a:rPr>
              <a:t>источником</a:t>
            </a: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</a:rPr>
              <a:t>)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Дидактические игры: «Посади клумбу», </a:t>
            </a:r>
            <a:r>
              <a:rPr lang="ru-RU" sz="1400" b="1" dirty="0" err="1" smtClean="0">
                <a:solidFill>
                  <a:schemeClr val="tx1">
                    <a:lumMod val="75000"/>
                  </a:schemeClr>
                </a:solidFill>
              </a:rPr>
              <a:t>пазлы</a:t>
            </a: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  «Садовые цветы», конструирование цветов из счетных палочек  ( по схемам, по памяти), ландшафтный дизайнер.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Конкурс рисунков «На моем участке»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Пальчиковое рисование «Гиацинт»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Экспериментальная деятельность посадка, выращивание и уход за садовыми цветами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Написание мини- проектов и их защита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Создание мультфильма «Воплощение мечты» по благоустройству участка.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Целевая прогулка «В гости к альпийской горке»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Экскурсия выходного дня в дендропарк</a:t>
            </a:r>
          </a:p>
          <a:p>
            <a:pPr>
              <a:buFont typeface="Arial" pitchFamily="34" charset="0"/>
              <a:buChar char="•"/>
            </a:pPr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520545" y="1590327"/>
            <a:ext cx="1205346" cy="51697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ru-RU" sz="1400" b="1" dirty="0" err="1" smtClean="0">
                <a:solidFill>
                  <a:schemeClr val="tx1">
                    <a:lumMod val="75000"/>
                  </a:schemeClr>
                </a:solidFill>
              </a:rPr>
              <a:t>Рефлексив-ный</a:t>
            </a: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Дети высаживают растения на участок и </a:t>
            </a:r>
            <a:r>
              <a:rPr lang="ru-RU" sz="1400" b="1" dirty="0" err="1" smtClean="0">
                <a:solidFill>
                  <a:schemeClr val="tx1">
                    <a:lumMod val="75000"/>
                  </a:schemeClr>
                </a:solidFill>
              </a:rPr>
              <a:t>ухажи-вают</a:t>
            </a: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 за ними. (май-август)</a:t>
            </a: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912326" y="1283223"/>
            <a:ext cx="2608219" cy="262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1850571" y="1310754"/>
            <a:ext cx="1882931" cy="234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235079" y="1383156"/>
            <a:ext cx="248599" cy="1623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4028998" y="1417705"/>
            <a:ext cx="257451" cy="127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Лента лицом вниз 26"/>
          <p:cNvSpPr/>
          <p:nvPr/>
        </p:nvSpPr>
        <p:spPr>
          <a:xfrm>
            <a:off x="2580457" y="970095"/>
            <a:ext cx="4484915" cy="444278"/>
          </a:xfrm>
          <a:prstGeom prst="ribbon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Этапы проекта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: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pic>
        <p:nvPicPr>
          <p:cNvPr id="9" name="Рисунок 29"/>
          <p:cNvPicPr>
            <a:picLocks noChangeAspect="1"/>
          </p:cNvPicPr>
          <p:nvPr/>
        </p:nvPicPr>
        <p:blipFill>
          <a:blip r:embed="rId2" cstate="print"/>
          <a:srcRect l="1291" r="1291"/>
          <a:stretch>
            <a:fillRect/>
          </a:stretch>
        </p:blipFill>
        <p:spPr>
          <a:xfrm>
            <a:off x="172329" y="1183902"/>
            <a:ext cx="3788941" cy="291704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TextBox 1"/>
          <p:cNvSpPr txBox="1"/>
          <p:nvPr/>
        </p:nvSpPr>
        <p:spPr>
          <a:xfrm>
            <a:off x="221672" y="4206831"/>
            <a:ext cx="43226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Мы на коврике сидели,</a:t>
            </a:r>
          </a:p>
          <a:p>
            <a:r>
              <a:rPr lang="ru-RU" sz="2000" dirty="0" smtClean="0">
                <a:latin typeface="+mn-lt"/>
              </a:rPr>
              <a:t>Все растенья рассмотрели,</a:t>
            </a:r>
          </a:p>
          <a:p>
            <a:r>
              <a:rPr lang="ru-RU" sz="2000" dirty="0" smtClean="0">
                <a:latin typeface="+mn-lt"/>
              </a:rPr>
              <a:t>А потом мы все по кругу</a:t>
            </a:r>
          </a:p>
          <a:p>
            <a:r>
              <a:rPr lang="ru-RU" sz="2000" dirty="0" smtClean="0">
                <a:latin typeface="+mn-lt"/>
              </a:rPr>
              <a:t>Рассказали все друг другу.</a:t>
            </a:r>
            <a:endParaRPr lang="ru-RU" sz="2000" dirty="0">
              <a:latin typeface="+mn-lt"/>
            </a:endParaRPr>
          </a:p>
        </p:txBody>
      </p:sp>
      <p:pic>
        <p:nvPicPr>
          <p:cNvPr id="10" name="Рисунок 12"/>
          <p:cNvPicPr>
            <a:picLocks noChangeAspect="1"/>
          </p:cNvPicPr>
          <p:nvPr/>
        </p:nvPicPr>
        <p:blipFill>
          <a:blip r:embed="rId3" cstate="print"/>
          <a:srcRect l="22940" r="22940"/>
          <a:stretch>
            <a:fillRect/>
          </a:stretch>
        </p:blipFill>
        <p:spPr>
          <a:xfrm>
            <a:off x="4240480" y="441698"/>
            <a:ext cx="2285012" cy="281232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1" name="Рисунок 11"/>
          <p:cNvPicPr>
            <a:picLocks noChangeAspect="1"/>
          </p:cNvPicPr>
          <p:nvPr/>
        </p:nvPicPr>
        <p:blipFill>
          <a:blip r:embed="rId4" cstate="print"/>
          <a:srcRect l="22940" r="22940"/>
          <a:stretch>
            <a:fillRect/>
          </a:stretch>
        </p:blipFill>
        <p:spPr>
          <a:xfrm>
            <a:off x="6991171" y="995217"/>
            <a:ext cx="2668418" cy="328420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2" name="Рисунок 14"/>
          <p:cNvPicPr>
            <a:picLocks noChangeAspect="1"/>
          </p:cNvPicPr>
          <p:nvPr/>
        </p:nvPicPr>
        <p:blipFill>
          <a:blip r:embed="rId5" cstate="print"/>
          <a:srcRect l="22917" r="22917"/>
          <a:stretch>
            <a:fillRect/>
          </a:stretch>
        </p:blipFill>
        <p:spPr>
          <a:xfrm>
            <a:off x="4228101" y="3629891"/>
            <a:ext cx="2307648" cy="284018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3" name="Прямоугольник 12"/>
          <p:cNvSpPr/>
          <p:nvPr/>
        </p:nvSpPr>
        <p:spPr>
          <a:xfrm>
            <a:off x="6553199" y="4641273"/>
            <a:ext cx="3927541" cy="1367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+mj-lt"/>
              </a:rPr>
              <a:t>Рисовали мы </a:t>
            </a:r>
            <a:r>
              <a:rPr lang="ru-RU" sz="2000" dirty="0" smtClean="0">
                <a:latin typeface="+mj-lt"/>
              </a:rPr>
              <a:t>цветы,</a:t>
            </a:r>
            <a:endParaRPr lang="ru-RU" sz="2000" dirty="0">
              <a:latin typeface="+mj-lt"/>
            </a:endParaRPr>
          </a:p>
          <a:p>
            <a:r>
              <a:rPr lang="ru-RU" sz="2000" dirty="0">
                <a:latin typeface="+mj-lt"/>
              </a:rPr>
              <a:t>Теперь знаем я и </a:t>
            </a:r>
            <a:r>
              <a:rPr lang="ru-RU" sz="2000" dirty="0" smtClean="0">
                <a:latin typeface="+mj-lt"/>
              </a:rPr>
              <a:t>ты,</a:t>
            </a:r>
            <a:endParaRPr lang="ru-RU" sz="2000" dirty="0">
              <a:latin typeface="+mj-lt"/>
            </a:endParaRPr>
          </a:p>
          <a:p>
            <a:r>
              <a:rPr lang="ru-RU" sz="2000" dirty="0">
                <a:latin typeface="+mj-lt"/>
              </a:rPr>
              <a:t>Как их надо называть,</a:t>
            </a:r>
          </a:p>
          <a:p>
            <a:r>
              <a:rPr lang="ru-RU" sz="2000" dirty="0">
                <a:latin typeface="+mj-lt"/>
              </a:rPr>
              <a:t>Как их надо </a:t>
            </a:r>
            <a:r>
              <a:rPr lang="ru-RU" sz="2000" dirty="0" smtClean="0">
                <a:latin typeface="+mj-lt"/>
              </a:rPr>
              <a:t>различать.</a:t>
            </a: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31751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0"/>
          <p:cNvPicPr>
            <a:picLocks noChangeAspect="1"/>
          </p:cNvPicPr>
          <p:nvPr/>
        </p:nvPicPr>
        <p:blipFill>
          <a:blip r:embed="rId2" cstate="print"/>
          <a:srcRect l="19531" r="19531"/>
          <a:stretch>
            <a:fillRect/>
          </a:stretch>
        </p:blipFill>
        <p:spPr>
          <a:xfrm>
            <a:off x="3591202" y="2166257"/>
            <a:ext cx="2414588" cy="29718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Рисунок 11"/>
          <p:cNvPicPr>
            <a:picLocks noChangeAspect="1"/>
          </p:cNvPicPr>
          <p:nvPr/>
        </p:nvPicPr>
        <p:blipFill>
          <a:blip r:embed="rId3" cstate="print"/>
          <a:srcRect l="22917" r="22917"/>
          <a:stretch>
            <a:fillRect/>
          </a:stretch>
        </p:blipFill>
        <p:spPr>
          <a:xfrm>
            <a:off x="7473090" y="203515"/>
            <a:ext cx="2333658" cy="287219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1"/>
          <p:cNvPicPr>
            <a:picLocks noChangeAspect="1"/>
          </p:cNvPicPr>
          <p:nvPr/>
        </p:nvPicPr>
        <p:blipFill>
          <a:blip r:embed="rId4" cstate="print"/>
          <a:srcRect t="5546" b="5546"/>
          <a:stretch>
            <a:fillRect/>
          </a:stretch>
        </p:blipFill>
        <p:spPr bwMode="auto">
          <a:xfrm>
            <a:off x="184445" y="203515"/>
            <a:ext cx="3809528" cy="253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TextBox 1"/>
          <p:cNvSpPr txBox="1"/>
          <p:nvPr/>
        </p:nvSpPr>
        <p:spPr>
          <a:xfrm>
            <a:off x="3993973" y="380292"/>
            <a:ext cx="35830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Я - садовник, значит, надо</a:t>
            </a:r>
          </a:p>
          <a:p>
            <a:r>
              <a:rPr lang="ru-RU" dirty="0" smtClean="0">
                <a:latin typeface="+mj-lt"/>
              </a:rPr>
              <a:t>Мне сейчас заняться садом.</a:t>
            </a:r>
          </a:p>
          <a:p>
            <a:r>
              <a:rPr lang="ru-RU" dirty="0" smtClean="0">
                <a:latin typeface="+mj-lt"/>
              </a:rPr>
              <a:t>Пальчик в краску я мокну</a:t>
            </a:r>
          </a:p>
          <a:p>
            <a:r>
              <a:rPr lang="ru-RU" dirty="0" smtClean="0">
                <a:latin typeface="+mj-lt"/>
              </a:rPr>
              <a:t>И сразу рисовать начну.</a:t>
            </a:r>
            <a:endParaRPr lang="ru-RU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2658" y="3943867"/>
            <a:ext cx="3921266" cy="2831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+mj-lt"/>
              </a:rPr>
              <a:t>Выложу из палочек</a:t>
            </a:r>
          </a:p>
          <a:p>
            <a:r>
              <a:rPr lang="ru-RU" sz="2000" dirty="0" smtClean="0">
                <a:latin typeface="+mj-lt"/>
              </a:rPr>
              <a:t>Парочку </a:t>
            </a:r>
            <a:r>
              <a:rPr lang="ru-RU" sz="2000" dirty="0" err="1" smtClean="0">
                <a:latin typeface="+mj-lt"/>
              </a:rPr>
              <a:t>фиалочек</a:t>
            </a:r>
            <a:endParaRPr lang="ru-RU" sz="2000" dirty="0" smtClean="0">
              <a:latin typeface="+mj-lt"/>
            </a:endParaRPr>
          </a:p>
          <a:p>
            <a:r>
              <a:rPr lang="ru-RU" sz="2000" dirty="0" smtClean="0">
                <a:latin typeface="+mj-lt"/>
              </a:rPr>
              <a:t>Из картинки разрезной</a:t>
            </a:r>
          </a:p>
          <a:p>
            <a:r>
              <a:rPr lang="ru-RU" sz="2000" dirty="0" smtClean="0">
                <a:latin typeface="+mj-lt"/>
              </a:rPr>
              <a:t>Я сложу цветок другой,</a:t>
            </a:r>
          </a:p>
          <a:p>
            <a:r>
              <a:rPr lang="ru-RU" sz="2000" dirty="0" smtClean="0">
                <a:latin typeface="+mj-lt"/>
              </a:rPr>
              <a:t>А сейчас я все цветочки</a:t>
            </a:r>
          </a:p>
          <a:p>
            <a:r>
              <a:rPr lang="ru-RU" sz="2000" dirty="0" smtClean="0">
                <a:latin typeface="+mj-lt"/>
              </a:rPr>
              <a:t>Высажу на грустной кочке,</a:t>
            </a:r>
          </a:p>
          <a:p>
            <a:r>
              <a:rPr lang="ru-RU" sz="2000" dirty="0" smtClean="0">
                <a:latin typeface="+mj-lt"/>
              </a:rPr>
              <a:t>Словно в платье наряжу,</a:t>
            </a:r>
          </a:p>
          <a:p>
            <a:r>
              <a:rPr lang="ru-RU" sz="2000" dirty="0" smtClean="0">
                <a:latin typeface="+mj-lt"/>
              </a:rPr>
              <a:t>Кочку клумбой назову.</a:t>
            </a:r>
          </a:p>
          <a:p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84" r="9384"/>
          <a:stretch>
            <a:fillRect/>
          </a:stretch>
        </p:blipFill>
        <p:spPr>
          <a:xfrm>
            <a:off x="6216554" y="3622964"/>
            <a:ext cx="3500177" cy="29718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/>
        </p:nvPicPr>
        <p:blipFill>
          <a:blip r:embed="rId2" cstate="print"/>
          <a:srcRect t="5556" b="5556"/>
          <a:stretch>
            <a:fillRect/>
          </a:stretch>
        </p:blipFill>
        <p:spPr>
          <a:xfrm>
            <a:off x="5628440" y="3968081"/>
            <a:ext cx="3900488" cy="26003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10"/>
          <p:cNvPicPr>
            <a:picLocks noChangeAspect="1"/>
          </p:cNvPicPr>
          <p:nvPr/>
        </p:nvPicPr>
        <p:blipFill>
          <a:blip r:embed="rId3" cstate="print"/>
          <a:srcRect t="5556" b="5556"/>
          <a:stretch>
            <a:fillRect/>
          </a:stretch>
        </p:blipFill>
        <p:spPr>
          <a:xfrm>
            <a:off x="6187995" y="341253"/>
            <a:ext cx="3156433" cy="210428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/>
          <p:cNvSpPr txBox="1"/>
          <p:nvPr/>
        </p:nvSpPr>
        <p:spPr>
          <a:xfrm>
            <a:off x="4045526" y="2632362"/>
            <a:ext cx="37721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Мы растенья изучали</a:t>
            </a:r>
          </a:p>
          <a:p>
            <a:r>
              <a:rPr lang="ru-RU" dirty="0" smtClean="0">
                <a:latin typeface="+mn-lt"/>
              </a:rPr>
              <a:t>И проекты создавали,</a:t>
            </a:r>
          </a:p>
          <a:p>
            <a:r>
              <a:rPr lang="ru-RU" dirty="0" smtClean="0">
                <a:latin typeface="+mn-lt"/>
              </a:rPr>
              <a:t>И теперь мы знаем сами,</a:t>
            </a:r>
          </a:p>
          <a:p>
            <a:r>
              <a:rPr lang="ru-RU" dirty="0" smtClean="0">
                <a:latin typeface="+mn-lt"/>
              </a:rPr>
              <a:t>Как украсить мир цветами.</a:t>
            </a:r>
            <a:endParaRPr lang="ru-RU" dirty="0">
              <a:latin typeface="+mn-lt"/>
            </a:endParaRPr>
          </a:p>
        </p:txBody>
      </p:sp>
      <p:pic>
        <p:nvPicPr>
          <p:cNvPr id="8" name="Рисунок 9"/>
          <p:cNvPicPr>
            <a:picLocks noChangeAspect="1"/>
          </p:cNvPicPr>
          <p:nvPr/>
        </p:nvPicPr>
        <p:blipFill>
          <a:blip r:embed="rId4" cstate="print"/>
          <a:srcRect t="5556" b="5556"/>
          <a:stretch>
            <a:fillRect/>
          </a:stretch>
        </p:blipFill>
        <p:spPr>
          <a:xfrm>
            <a:off x="400076" y="350089"/>
            <a:ext cx="3610449" cy="24069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5"/>
          <p:cNvPicPr>
            <a:picLocks noChangeAspect="1"/>
          </p:cNvPicPr>
          <p:nvPr/>
        </p:nvPicPr>
        <p:blipFill>
          <a:blip r:embed="rId5" cstate="print"/>
          <a:srcRect t="5556" b="5556"/>
          <a:stretch>
            <a:fillRect/>
          </a:stretch>
        </p:blipFill>
        <p:spPr>
          <a:xfrm>
            <a:off x="386222" y="3924562"/>
            <a:ext cx="3900488" cy="26003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0473" y="235528"/>
            <a:ext cx="3643746" cy="273281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05135" y="3934690"/>
            <a:ext cx="3555666" cy="266674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TextBox 5"/>
          <p:cNvSpPr txBox="1"/>
          <p:nvPr/>
        </p:nvSpPr>
        <p:spPr>
          <a:xfrm>
            <a:off x="6096000" y="3214255"/>
            <a:ext cx="30187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Его из лейки поливаем,</a:t>
            </a:r>
          </a:p>
          <a:p>
            <a:r>
              <a:rPr lang="ru-RU" dirty="0" smtClean="0">
                <a:latin typeface="+mn-lt"/>
              </a:rPr>
              <a:t>Трудимся и наблюдаем.</a:t>
            </a:r>
            <a:endParaRPr lang="ru-RU" dirty="0">
              <a:latin typeface="+mn-lt"/>
            </a:endParaRPr>
          </a:p>
        </p:txBody>
      </p:sp>
      <p:pic>
        <p:nvPicPr>
          <p:cNvPr id="7" name="Рисунок 7"/>
          <p:cNvPicPr>
            <a:picLocks noChangeAspect="1"/>
          </p:cNvPicPr>
          <p:nvPr/>
        </p:nvPicPr>
        <p:blipFill>
          <a:blip r:embed="rId4" cstate="print"/>
          <a:srcRect l="19531" r="19531"/>
          <a:stretch>
            <a:fillRect/>
          </a:stretch>
        </p:blipFill>
        <p:spPr>
          <a:xfrm>
            <a:off x="333437" y="200435"/>
            <a:ext cx="2437472" cy="29999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27"/>
          <p:cNvPicPr>
            <a:picLocks noChangeAspect="1"/>
          </p:cNvPicPr>
          <p:nvPr/>
        </p:nvPicPr>
        <p:blipFill>
          <a:blip r:embed="rId5" cstate="print"/>
          <a:srcRect l="19531" r="19531"/>
          <a:stretch>
            <a:fillRect/>
          </a:stretch>
        </p:blipFill>
        <p:spPr>
          <a:xfrm>
            <a:off x="3084294" y="201803"/>
            <a:ext cx="2414588" cy="29718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rcRect t="5581" b="5581"/>
          <a:stretch>
            <a:fillRect/>
          </a:stretch>
        </p:blipFill>
        <p:spPr>
          <a:xfrm>
            <a:off x="877958" y="3974956"/>
            <a:ext cx="3900488" cy="26003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" name="TextBox 9"/>
          <p:cNvSpPr txBox="1"/>
          <p:nvPr/>
        </p:nvSpPr>
        <p:spPr>
          <a:xfrm>
            <a:off x="1025235" y="3297381"/>
            <a:ext cx="3305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Сегодня дел невпроворот,</a:t>
            </a:r>
          </a:p>
          <a:p>
            <a:r>
              <a:rPr lang="ru-RU" dirty="0" smtClean="0">
                <a:latin typeface="+mn-lt"/>
              </a:rPr>
              <a:t>Мы сажаем огород.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12179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964" r="22964"/>
          <a:stretch>
            <a:fillRect/>
          </a:stretch>
        </p:blipFill>
        <p:spPr>
          <a:xfrm>
            <a:off x="318655" y="265054"/>
            <a:ext cx="2216727" cy="260834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964" r="22964"/>
          <a:stretch>
            <a:fillRect/>
          </a:stretch>
        </p:blipFill>
        <p:spPr>
          <a:xfrm>
            <a:off x="3997510" y="232097"/>
            <a:ext cx="2001507" cy="258758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964" r="22964"/>
          <a:stretch>
            <a:fillRect/>
          </a:stretch>
        </p:blipFill>
        <p:spPr>
          <a:xfrm>
            <a:off x="7435056" y="223491"/>
            <a:ext cx="2216613" cy="260283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79" b="3979"/>
          <a:stretch>
            <a:fillRect/>
          </a:stretch>
        </p:blipFill>
        <p:spPr>
          <a:xfrm>
            <a:off x="608188" y="2967273"/>
            <a:ext cx="4908777" cy="360227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TextBox 5"/>
          <p:cNvSpPr txBox="1"/>
          <p:nvPr/>
        </p:nvSpPr>
        <p:spPr>
          <a:xfrm>
            <a:off x="5663046" y="3297814"/>
            <a:ext cx="246574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>
              <a:latin typeface="+mn-lt"/>
            </a:endParaRPr>
          </a:p>
          <a:p>
            <a:r>
              <a:rPr lang="ru-RU" dirty="0" smtClean="0">
                <a:latin typeface="+mn-lt"/>
              </a:rPr>
              <a:t>Нам не мешайте-</a:t>
            </a:r>
          </a:p>
          <a:p>
            <a:r>
              <a:rPr lang="ru-RU" dirty="0" smtClean="0">
                <a:latin typeface="+mn-lt"/>
              </a:rPr>
              <a:t>Мы заняты делом,</a:t>
            </a:r>
          </a:p>
          <a:p>
            <a:r>
              <a:rPr lang="ru-RU" dirty="0" smtClean="0">
                <a:latin typeface="+mn-lt"/>
              </a:rPr>
              <a:t>Сад проектируем</a:t>
            </a:r>
          </a:p>
          <a:p>
            <a:r>
              <a:rPr lang="ru-RU" dirty="0" smtClean="0">
                <a:latin typeface="+mn-lt"/>
              </a:rPr>
              <a:t>Ловко, умело.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39227" y="4957763"/>
            <a:ext cx="28408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И, чтобы, потом мы</a:t>
            </a:r>
          </a:p>
          <a:p>
            <a:r>
              <a:rPr lang="ru-RU" dirty="0" smtClean="0">
                <a:latin typeface="+mn-lt"/>
              </a:rPr>
              <a:t>Могли им гордиться</a:t>
            </a:r>
          </a:p>
          <a:p>
            <a:r>
              <a:rPr lang="ru-RU" dirty="0" smtClean="0">
                <a:latin typeface="+mn-lt"/>
              </a:rPr>
              <a:t>Нельзя нам с тобою</a:t>
            </a:r>
          </a:p>
          <a:p>
            <a:r>
              <a:rPr lang="ru-RU" dirty="0" smtClean="0">
                <a:latin typeface="+mn-lt"/>
              </a:rPr>
              <a:t>Сегодня лениться.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760442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NatureIllustration_16x9_TP103431353.potx" id="{8A6F2D2F-6FDF-40AD-A2FC-E20AC28411A7}" vid="{0B84DAD3-D477-4488-8A04-91C293FC61C2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Цветная презентация, посвященная природе, представленная в альбомной ориентации (широкоэкранный формат)</Template>
  <TotalTime>0</TotalTime>
  <Words>471</Words>
  <Application>Microsoft Office PowerPoint</Application>
  <PresentationFormat>Лист A4 (210x297 мм)</PresentationFormat>
  <Paragraphs>129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Nature Illustration 16x9</vt:lpstr>
      <vt:lpstr>«Зеленый инженер»  «Озеленение участка группы на территории детского сада»</vt:lpstr>
      <vt:lpstr>Цель проекта:</vt:lpstr>
      <vt:lpstr>Актуальность</vt:lpstr>
      <vt:lpstr>Как это начиналось или наши маленькие шажки к цели.</vt:lpstr>
      <vt:lpstr> 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«Зеленый инженер» «Озеленение участка группы на территории детского сада»</dc:title>
  <dc:creator/>
  <cp:lastModifiedBy/>
  <cp:revision>3</cp:revision>
  <dcterms:created xsi:type="dcterms:W3CDTF">2016-03-23T09:33:18Z</dcterms:created>
  <dcterms:modified xsi:type="dcterms:W3CDTF">2016-04-13T08:08:14Z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TC034313779991</vt:lpwstr>
  </property>
</Properties>
</file>