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84" r:id="rId4"/>
    <p:sldId id="283" r:id="rId5"/>
    <p:sldId id="290" r:id="rId6"/>
    <p:sldId id="287" r:id="rId7"/>
    <p:sldId id="289" r:id="rId8"/>
    <p:sldId id="291" r:id="rId9"/>
    <p:sldId id="292" r:id="rId10"/>
    <p:sldId id="293" r:id="rId11"/>
  </p:sldIdLst>
  <p:sldSz cx="9906000" cy="6858000" type="A4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138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6B62EDA-03B4-4F66-871D-7E2EB13F32E0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0A7FF53-665A-4111-80E9-17F2CBE1B4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679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E7C3A1D-613F-4791-ABF6-F7FAF8C4D438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D4D585D-3D60-47ED-A640-1880BA00C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087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5809" y="1752600"/>
            <a:ext cx="5572127" cy="1828800"/>
          </a:xfrm>
        </p:spPr>
        <p:txBody>
          <a:bodyPr>
            <a:normAutofit/>
          </a:bodyPr>
          <a:lstStyle>
            <a:lvl1pPr algn="l">
              <a:defRPr sz="4388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-250900" y="1515915"/>
            <a:ext cx="5053664" cy="35846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4324523" y="319177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4324523" y="3436140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83146" y="1020193"/>
            <a:ext cx="3157538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506759" y="529603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506759" y="3646566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7366299" y="2048894"/>
            <a:ext cx="1857375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2E42-6B36-404E-9F13-79FFEDD23436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7AED-152A-4C89-ADC8-691C6608E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282" y="1330347"/>
            <a:ext cx="3120390" cy="2103120"/>
          </a:xfrm>
        </p:spPr>
        <p:txBody>
          <a:bodyPr>
            <a:normAutofit/>
          </a:bodyPr>
          <a:lstStyle>
            <a:lvl1pPr>
              <a:defRPr sz="2925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749" y="914400"/>
            <a:ext cx="5014913" cy="5029200"/>
          </a:xfrm>
        </p:spPr>
        <p:txBody>
          <a:bodyPr>
            <a:normAutofit/>
          </a:bodyPr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282" y="3555524"/>
            <a:ext cx="3120390" cy="2388077"/>
          </a:xfrm>
        </p:spPr>
        <p:txBody>
          <a:bodyPr>
            <a:normAutofit/>
          </a:bodyPr>
          <a:lstStyle>
            <a:lvl1pPr marL="0" indent="0">
              <a:buNone/>
              <a:defRPr sz="1463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2A54-58DC-4E7F-AFD0-538388473959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CE09-27D4-4121-A717-379A47B2EB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483692" y="781050"/>
            <a:ext cx="5227736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974" y="1330347"/>
            <a:ext cx="3120390" cy="2103120"/>
          </a:xfrm>
        </p:spPr>
        <p:txBody>
          <a:bodyPr>
            <a:normAutofit/>
          </a:bodyPr>
          <a:lstStyle>
            <a:lvl1pPr>
              <a:defRPr sz="2925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9748" y="1031195"/>
            <a:ext cx="4829175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7974" y="3555522"/>
            <a:ext cx="3120390" cy="2168517"/>
          </a:xfrm>
        </p:spPr>
        <p:txBody>
          <a:bodyPr>
            <a:normAutofit/>
          </a:bodyPr>
          <a:lstStyle>
            <a:lvl1pPr marL="0" indent="0">
              <a:buNone/>
              <a:defRPr sz="1463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65E7-646F-41F4-A3A7-B2B6DF732E1A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950A-B0BC-4FF3-84E4-E79A797C0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2384-AEB8-4F92-B55D-665980644CD2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4950-20E0-4185-97A2-EDA3A0BEE1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19718" y="304800"/>
            <a:ext cx="1405244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04800"/>
            <a:ext cx="7014858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BCB0-021F-418C-BFFF-8D4F0E34E49C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5CA0-0FE0-4CAA-9B8F-675BDB8D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55E5-8E2D-465F-8BB3-5C3DD152F8C3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1F65-BE0D-45CE-86AF-891AF25E00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810" y="1828800"/>
            <a:ext cx="5572127" cy="1828800"/>
          </a:xfrm>
        </p:spPr>
        <p:txBody>
          <a:bodyPr>
            <a:normAutofit/>
          </a:bodyPr>
          <a:lstStyle>
            <a:lvl1pPr>
              <a:defRPr sz="3575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5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5485" y="1825625"/>
            <a:ext cx="4025603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02302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6219-B776-40C4-AA56-997E75DD9E4C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4794-BDAD-4AC7-9610-4B78CD3CF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9252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9252" y="2505076"/>
            <a:ext cx="4026789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026789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6"/>
            <a:ext cx="4026789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103E-3AEC-4B89-9CFA-1901183AE769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EA17-64C8-4519-80B3-BDF7CB033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E496-EDCA-4F73-8166-DEA413566122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32A9-C432-4627-B10F-150604CE8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1EAA-1AD8-40C3-B9B7-DCD9C481E6B0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90E2-BEF9-4072-9C6B-41B02CCAC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466726" y="724620"/>
            <a:ext cx="432167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5106661" y="724620"/>
            <a:ext cx="432167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77317" y="1020195"/>
            <a:ext cx="3900488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317252" y="1020195"/>
            <a:ext cx="3900488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855094" y="4648200"/>
            <a:ext cx="3549796" cy="1295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478613" y="4648200"/>
            <a:ext cx="3549796" cy="1295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E93E-86E8-4BB6-B91A-ED31A8906F6E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75D5-B37B-43C0-8638-983AF6EA2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2889211" y="964910"/>
            <a:ext cx="4116828" cy="27489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-172017" y="1444760"/>
            <a:ext cx="4114800" cy="2747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5954910" y="1444765"/>
            <a:ext cx="4114800" cy="2747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737406" y="533400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78089" y="1013590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805016" y="1013591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70958" y="5018002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824607" y="4582378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897885" y="5018002"/>
            <a:ext cx="2228850" cy="914400"/>
          </a:xfrm>
        </p:spPr>
        <p:txBody>
          <a:bodyPr>
            <a:normAutofit/>
          </a:bodyPr>
          <a:lstStyle>
            <a:lvl1pPr marL="0" indent="0">
              <a:spcBef>
                <a:spcPts val="1300"/>
              </a:spcBef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4BDC-CD69-429F-BAC9-545EFD8BFEAC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881C-15FF-4762-9EF4-32851B5C92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65486" y="304800"/>
            <a:ext cx="8172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65486" y="1752600"/>
            <a:ext cx="8172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61435" y="6019800"/>
            <a:ext cx="11350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1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F3A71D-CBB0-4938-93EC-D26E05190EBA}" type="datetimeFigureOut">
              <a:rPr lang="ru-RU"/>
              <a:pPr>
                <a:defRPr/>
              </a:pPr>
              <a:t>13.04.2016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8436" y="6019800"/>
            <a:ext cx="48291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1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5486" y="6019800"/>
            <a:ext cx="6191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1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CFF7BB-F912-42B6-825E-C0516EA1D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65" r:id="rId8"/>
    <p:sldLayoutId id="2147483666" r:id="rId9"/>
    <p:sldLayoutId id="2147483667" r:id="rId10"/>
    <p:sldLayoutId id="2147483657" r:id="rId11"/>
    <p:sldLayoutId id="2147483668" r:id="rId12"/>
    <p:sldLayoutId id="2147483656" r:id="rId13"/>
    <p:sldLayoutId id="2147483669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25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5pPr>
      <a:lvl6pPr marL="371475" algn="l" rtl="0" fontAlgn="base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6pPr>
      <a:lvl7pPr marL="742950" algn="l" rtl="0" fontAlgn="base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7pPr>
      <a:lvl8pPr marL="1114425" algn="l" rtl="0" fontAlgn="base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8pPr>
      <a:lvl9pPr marL="1485900" algn="l" rtl="0" fontAlgn="base">
        <a:lnSpc>
          <a:spcPct val="90000"/>
        </a:lnSpc>
        <a:spcBef>
          <a:spcPct val="0"/>
        </a:spcBef>
        <a:spcAft>
          <a:spcPct val="0"/>
        </a:spcAft>
        <a:defRPr sz="2925">
          <a:solidFill>
            <a:srgbClr val="4D290B"/>
          </a:solidFill>
          <a:latin typeface="Segoe Print" pitchFamily="2" charset="0"/>
        </a:defRPr>
      </a:lvl9pPr>
    </p:titleStyle>
    <p:bodyStyle>
      <a:lvl1pPr marL="281186" indent="-281186" algn="l" rtl="0" eaLnBrk="0" fontAlgn="base" hangingPunct="0">
        <a:spcBef>
          <a:spcPts val="1463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01067" indent="-229592" algn="l" rtl="0" eaLnBrk="0" fontAlgn="base" hangingPunct="0">
        <a:spcBef>
          <a:spcPts val="975"/>
        </a:spcBef>
        <a:spcAft>
          <a:spcPct val="0"/>
        </a:spcAft>
        <a:buFont typeface="Arial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rtl="0" eaLnBrk="0" fontAlgn="base" hangingPunct="0">
        <a:spcBef>
          <a:spcPts val="6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rtl="0" eaLnBrk="0" fontAlgn="base" hangingPunct="0">
        <a:spcBef>
          <a:spcPts val="48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rtl="0" eaLnBrk="0" fontAlgn="base" hangingPunct="0">
        <a:spcBef>
          <a:spcPts val="48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889621" y="1513114"/>
            <a:ext cx="6392466" cy="25801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«Зеленый инженер»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50" dirty="0"/>
              <a:t>«Озеленение участка группы на территории детского сада»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992" y="526473"/>
            <a:ext cx="5572125" cy="54032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dirty="0" smtClean="0"/>
              <a:t>Исследовательский проект</a:t>
            </a:r>
          </a:p>
        </p:txBody>
      </p:sp>
      <p:sp>
        <p:nvSpPr>
          <p:cNvPr id="4" name="Объект 13"/>
          <p:cNvSpPr txBox="1">
            <a:spLocks/>
          </p:cNvSpPr>
          <p:nvPr/>
        </p:nvSpPr>
        <p:spPr>
          <a:xfrm>
            <a:off x="5721747" y="3812964"/>
            <a:ext cx="4184253" cy="19228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1950" dirty="0" smtClean="0">
                <a:solidFill>
                  <a:schemeClr val="tx1">
                    <a:lumMod val="75000"/>
                  </a:schemeClr>
                </a:solidFill>
              </a:rPr>
              <a:t>Участники  проекта:  дети </a:t>
            </a:r>
            <a:r>
              <a:rPr lang="ru-RU" sz="1950" dirty="0">
                <a:solidFill>
                  <a:schemeClr val="tx1">
                    <a:lumMod val="75000"/>
                  </a:schemeClr>
                </a:solidFill>
              </a:rPr>
              <a:t>старшей группы МБДОУ Детского сада №</a:t>
            </a:r>
            <a:r>
              <a:rPr lang="ru-RU" sz="1950" dirty="0" smtClean="0">
                <a:solidFill>
                  <a:schemeClr val="tx1">
                    <a:lumMod val="75000"/>
                  </a:schemeClr>
                </a:solidFill>
              </a:rPr>
              <a:t>352</a:t>
            </a:r>
          </a:p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1950" dirty="0" smtClean="0">
                <a:solidFill>
                  <a:schemeClr val="tx1">
                    <a:lumMod val="75000"/>
                  </a:schemeClr>
                </a:solidFill>
              </a:rPr>
              <a:t>Руководители проекта: </a:t>
            </a:r>
            <a:r>
              <a:rPr lang="ru-RU" sz="1950" dirty="0" smtClean="0">
                <a:solidFill>
                  <a:schemeClr val="tx1">
                    <a:lumMod val="75000"/>
                  </a:schemeClr>
                </a:solidFill>
              </a:rPr>
              <a:t>Ивашева Ирина </a:t>
            </a:r>
            <a:r>
              <a:rPr lang="ru-RU" sz="1950" dirty="0" smtClean="0">
                <a:solidFill>
                  <a:schemeClr val="tx1">
                    <a:lumMod val="75000"/>
                  </a:schemeClr>
                </a:solidFill>
              </a:rPr>
              <a:t>Владимировна</a:t>
            </a:r>
          </a:p>
          <a:p>
            <a:pPr fontAlgn="auto">
              <a:spcBef>
                <a:spcPts val="1463"/>
              </a:spcBef>
              <a:spcAft>
                <a:spcPts val="0"/>
              </a:spcAft>
              <a:buClr>
                <a:srgbClr val="9A5315"/>
              </a:buClr>
              <a:defRPr/>
            </a:pPr>
            <a:r>
              <a:rPr lang="ru-RU" sz="1950" dirty="0" err="1" smtClean="0">
                <a:solidFill>
                  <a:schemeClr val="tx1">
                    <a:lumMod val="75000"/>
                  </a:schemeClr>
                </a:solidFill>
              </a:rPr>
              <a:t>Шерстобитова</a:t>
            </a:r>
            <a:r>
              <a:rPr lang="ru-RU" sz="195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950" dirty="0">
                <a:solidFill>
                  <a:schemeClr val="tx1">
                    <a:lumMod val="75000"/>
                  </a:schemeClr>
                </a:solidFill>
              </a:rPr>
              <a:t>Юлия </a:t>
            </a:r>
            <a:r>
              <a:rPr lang="ru-RU" sz="1950" dirty="0" smtClean="0">
                <a:solidFill>
                  <a:schemeClr val="tx1">
                    <a:lumMod val="75000"/>
                  </a:schemeClr>
                </a:solidFill>
              </a:rPr>
              <a:t>Викторовна</a:t>
            </a:r>
            <a:endParaRPr lang="ru-RU" sz="19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436" name="Объект 13"/>
          <p:cNvSpPr txBox="1">
            <a:spLocks/>
          </p:cNvSpPr>
          <p:nvPr/>
        </p:nvSpPr>
        <p:spPr bwMode="auto">
          <a:xfrm>
            <a:off x="3638181" y="390129"/>
            <a:ext cx="2513906" cy="52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463"/>
              </a:spcBef>
              <a:buClr>
                <a:srgbClr val="9A5315"/>
              </a:buClr>
            </a:pPr>
            <a:endParaRPr lang="ru-RU" sz="2600" dirty="0">
              <a:solidFill>
                <a:srgbClr val="9A5315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фис1\Desktop\20150623_165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30" y="389658"/>
            <a:ext cx="4031097" cy="2921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C:\Users\Офис1\Desktop\DSC_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08" y="3978423"/>
            <a:ext cx="4077068" cy="2463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C:\Users\Офис1\Desktop\DSC_0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273" y="3925641"/>
            <a:ext cx="4241590" cy="24703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C:\Users\Офис1\Desktop\DSC_0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563" y="346363"/>
            <a:ext cx="4244253" cy="29233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65486" y="270101"/>
            <a:ext cx="8172450" cy="5056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/>
            <a:r>
              <a:rPr lang="ru-RU" dirty="0" smtClean="0"/>
              <a:t>Цель проекта: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>
          <a:xfrm>
            <a:off x="348343" y="775720"/>
            <a:ext cx="9296399" cy="1618457"/>
          </a:xfrm>
        </p:spPr>
        <p:txBody>
          <a:bodyPr/>
          <a:lstStyle/>
          <a:p>
            <a:pPr marL="0" indent="0" eaLnBrk="1" hangingPunct="1">
              <a:buClr>
                <a:srgbClr val="9A5315"/>
              </a:buClr>
              <a:buNone/>
            </a:pPr>
            <a:r>
              <a:rPr lang="ru-RU" sz="2000" dirty="0" smtClean="0">
                <a:solidFill>
                  <a:srgbClr val="9A5315"/>
                </a:solidFill>
              </a:rPr>
              <a:t>     Создать </a:t>
            </a:r>
            <a:r>
              <a:rPr lang="ru-RU" sz="2000" dirty="0">
                <a:solidFill>
                  <a:srgbClr val="9A5315"/>
                </a:solidFill>
              </a:rPr>
              <a:t>эмоционально-благоприятные условия пребывания в детском саду через благоустройство территории участка и организацию экосистемы.</a:t>
            </a:r>
          </a:p>
          <a:p>
            <a:pPr marL="309563" indent="-309563" eaLnBrk="1" hangingPunct="1">
              <a:buClr>
                <a:srgbClr val="9A5315"/>
              </a:buClr>
              <a:buFont typeface="Arial" charset="0"/>
              <a:buAutoNum type="arabicPeriod"/>
            </a:pPr>
            <a:endParaRPr lang="ru-RU" dirty="0" smtClean="0">
              <a:solidFill>
                <a:srgbClr val="9A5315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68580" y="1874112"/>
            <a:ext cx="8172450" cy="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74295" tIns="37148" rIns="74295" bIns="37148" numCol="1" anchor="b" anchorCtr="0" compatLnSpc="1">
            <a:prstTxWarp prst="textNoShape">
              <a:avLst/>
            </a:prstTxWarp>
          </a:bodyPr>
          <a:lstStyle/>
          <a:p>
            <a:pPr defTabSz="742950">
              <a:lnSpc>
                <a:spcPct val="90000"/>
              </a:lnSpc>
              <a:defRPr/>
            </a:pPr>
            <a:r>
              <a:rPr lang="ru-RU" sz="2925" dirty="0">
                <a:solidFill>
                  <a:srgbClr val="4D290B"/>
                </a:solidFill>
                <a:latin typeface="+mj-lt"/>
                <a:ea typeface="+mj-ea"/>
                <a:cs typeface="+mj-cs"/>
              </a:rPr>
              <a:t>Задачи проекта: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348343" y="2492829"/>
            <a:ext cx="9296399" cy="4082141"/>
          </a:xfrm>
        </p:spPr>
        <p:txBody>
          <a:bodyPr/>
          <a:lstStyle/>
          <a:p>
            <a:pPr marL="0" indent="0"/>
            <a:r>
              <a:rPr lang="ru-RU" sz="1800" dirty="0"/>
              <a:t>Разработать  план озеленения и благоустройства участка группы на территории детского сада;</a:t>
            </a:r>
          </a:p>
          <a:p>
            <a:pPr marL="0" indent="0"/>
            <a:r>
              <a:rPr lang="ru-RU" sz="1800" dirty="0"/>
              <a:t>Научить выращивать и ухаживать за растениями с последующей высадкой их на территории участка;</a:t>
            </a:r>
          </a:p>
          <a:p>
            <a:pPr marL="0" indent="0"/>
            <a:r>
              <a:rPr lang="ru-RU" sz="1800" dirty="0"/>
              <a:t>Дать знания воспитанникам о ландшафтном дизайне;</a:t>
            </a:r>
          </a:p>
          <a:p>
            <a:pPr marL="0" indent="0"/>
            <a:r>
              <a:rPr lang="ru-RU" sz="1800" dirty="0"/>
              <a:t>Обеспечить взаимодействие всех участников </a:t>
            </a:r>
            <a:r>
              <a:rPr lang="ru-RU" sz="1800" dirty="0" err="1"/>
              <a:t>воспитательно</a:t>
            </a:r>
            <a:r>
              <a:rPr lang="ru-RU" sz="1800" dirty="0"/>
              <a:t>-образовательного процесса; </a:t>
            </a:r>
          </a:p>
          <a:p>
            <a:pPr marL="0" indent="0"/>
            <a:r>
              <a:rPr lang="ru-RU" sz="1800" dirty="0"/>
              <a:t>Воспитывать любовь и  бережное отношение к природе и к окружающему миру.</a:t>
            </a:r>
          </a:p>
          <a:p>
            <a:pPr marL="0" indent="0"/>
            <a:r>
              <a:rPr lang="ru-RU" sz="1800" dirty="0"/>
              <a:t>Привлечь детей к опытно – экспериментальной  и исследовательской деятельности</a:t>
            </a:r>
            <a:r>
              <a:rPr lang="ru-RU" sz="1300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86" y="313844"/>
            <a:ext cx="8172450" cy="4953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809144"/>
            <a:ext cx="9209314" cy="252256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   </a:t>
            </a:r>
            <a:r>
              <a:rPr lang="ru-RU" sz="2000" dirty="0"/>
              <a:t>Проект  «Озеленение участка группы на территории детского сада»- это попытка соотнести элементы развивающей среды с целями и задачами новых требований к условиям реализации основной общеобразовательной программы в нашем  дошкольном учреждении. Благоустройство участка решает задачи эстетического, умственного, нравственного </a:t>
            </a:r>
            <a:r>
              <a:rPr lang="ru-RU" sz="2000" dirty="0" smtClean="0"/>
              <a:t> </a:t>
            </a:r>
            <a:r>
              <a:rPr lang="ru-RU" sz="2000" dirty="0"/>
              <a:t>воспитания детей через знакомство с окружающим растительным миром.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263236" y="5054798"/>
            <a:ext cx="9209314" cy="1803202"/>
          </a:xfrm>
        </p:spPr>
        <p:txBody>
          <a:bodyPr/>
          <a:lstStyle/>
          <a:p>
            <a:pPr marL="309563" indent="-309563" eaLnBrk="1" hangingPunct="1">
              <a:buClr>
                <a:srgbClr val="9A5315"/>
              </a:buClr>
              <a:buFont typeface="Arial" charset="0"/>
              <a:buAutoNum type="arabicPeriod"/>
            </a:pPr>
            <a:r>
              <a:rPr lang="ru-RU" sz="2000" dirty="0" smtClean="0">
                <a:solidFill>
                  <a:srgbClr val="9A5315"/>
                </a:solidFill>
              </a:rPr>
              <a:t>Озеленение участка группы на территории детского сада.</a:t>
            </a:r>
          </a:p>
          <a:p>
            <a:pPr marL="309563" indent="-309563" eaLnBrk="1" hangingPunct="1">
              <a:buClr>
                <a:srgbClr val="9A5315"/>
              </a:buClr>
              <a:buFont typeface="Arial" charset="0"/>
              <a:buAutoNum type="arabicPeriod"/>
            </a:pPr>
            <a:r>
              <a:rPr lang="ru-RU" sz="2000" dirty="0" smtClean="0"/>
              <a:t> Создание зон непрерывного озеленения и цветения</a:t>
            </a:r>
            <a:r>
              <a:rPr lang="ru-RU" sz="2000" dirty="0"/>
              <a:t> .</a:t>
            </a:r>
            <a:endParaRPr lang="ru-RU" sz="2000" dirty="0" smtClean="0"/>
          </a:p>
          <a:p>
            <a:pPr marL="309563" indent="-309563" eaLnBrk="1" hangingPunct="1">
              <a:buClr>
                <a:srgbClr val="9A5315"/>
              </a:buClr>
              <a:buFont typeface="Arial" charset="0"/>
              <a:buAutoNum type="arabicPeriod"/>
            </a:pPr>
            <a:r>
              <a:rPr lang="ru-RU" sz="2000" dirty="0" smtClean="0"/>
              <a:t>Повышение уровня экологической культуры педагогов, воспитанников и родителей.</a:t>
            </a:r>
          </a:p>
          <a:p>
            <a:pPr marL="309563" indent="-309563" eaLnBrk="1" hangingPunct="1">
              <a:buClr>
                <a:srgbClr val="9A5315"/>
              </a:buClr>
              <a:buFont typeface="Arial" charset="0"/>
              <a:buAutoNum type="arabicPeriod"/>
            </a:pPr>
            <a:endParaRPr lang="ru-RU" dirty="0" smtClean="0">
              <a:solidFill>
                <a:srgbClr val="9A5315"/>
              </a:solidFill>
            </a:endParaRPr>
          </a:p>
          <a:p>
            <a:pPr marL="309563" indent="-309563" eaLnBrk="1" hangingPunct="1">
              <a:buClr>
                <a:srgbClr val="9A5315"/>
              </a:buClr>
              <a:buNone/>
            </a:pPr>
            <a:endParaRPr lang="ru-RU" dirty="0" smtClean="0">
              <a:solidFill>
                <a:srgbClr val="9A5315"/>
              </a:solidFill>
            </a:endParaRPr>
          </a:p>
          <a:p>
            <a:pPr marL="309563" indent="-309563" eaLnBrk="1" hangingPunct="1">
              <a:buClr>
                <a:srgbClr val="9A5315"/>
              </a:buClr>
              <a:buNone/>
            </a:pPr>
            <a:endParaRPr lang="ru-RU" dirty="0" smtClean="0">
              <a:solidFill>
                <a:srgbClr val="9A5315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5706" y="4426217"/>
            <a:ext cx="8172450" cy="5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ru-RU" sz="2925" dirty="0">
                <a:solidFill>
                  <a:srgbClr val="4D290B"/>
                </a:solidFill>
                <a:latin typeface="Segoe Print" pitchFamily="2" charset="0"/>
              </a:rPr>
              <a:t>Планируемый результат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437" y="3325090"/>
            <a:ext cx="286969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Срок проекта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45" y="3976255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n-lt"/>
              </a:rPr>
              <a:t>Февраль –август (6 месяцев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89627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865486" y="0"/>
            <a:ext cx="8172450" cy="99752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dirty="0" smtClean="0"/>
              <a:t>Как это начиналось</a:t>
            </a:r>
            <a:br>
              <a:rPr lang="ru-RU" dirty="0" smtClean="0"/>
            </a:br>
            <a:r>
              <a:rPr lang="ru-RU" dirty="0" smtClean="0"/>
              <a:t>или наши маленькие шажки к цели.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356864" y="1711286"/>
            <a:ext cx="2188213" cy="360317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marL="371475" indent="-371475">
              <a:lnSpc>
                <a:spcPct val="90000"/>
              </a:lnSpc>
              <a:buFont typeface="Arial" charset="0"/>
              <a:buAutoNum type="arabicPeriod"/>
            </a:pPr>
            <a:endParaRPr lang="ru-RU" sz="1625" dirty="0"/>
          </a:p>
          <a:p>
            <a:pPr marL="371475" indent="-371475">
              <a:lnSpc>
                <a:spcPct val="90000"/>
              </a:lnSpc>
              <a:buFont typeface="Arial" charset="0"/>
              <a:buAutoNum type="arabicPeriod"/>
            </a:pPr>
            <a:endParaRPr lang="ru-RU" sz="162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337" y="1567925"/>
            <a:ext cx="1745673" cy="5192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Мотивационный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(воспитатель определяет общий замысел озеленения участка, создает  положительный мотивационный настрой, дети обсуждают, предлагают собственные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идеи).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Объявление о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начале проекта.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Знакомим родителей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с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проектом.</a:t>
            </a:r>
          </a:p>
          <a:p>
            <a:pPr marL="285750" indent="-285750">
              <a:lnSpc>
                <a:spcPct val="90000"/>
              </a:lnSpc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</a:pP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1" y="1573231"/>
            <a:ext cx="1981200" cy="5186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Планирующий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- подготовительный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(определяются темы и цели проекта, формулируются задачи, вырабатывается план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действий)</a:t>
            </a: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Планирование НОД.</a:t>
            </a: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Составление планов-конспектов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9490" y="1582589"/>
            <a:ext cx="4156364" cy="5177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Информационный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– операционный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 (дети собирают материал о садовых растениях, работают с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литературой, выполняют мини–проекты. Воспитатель наблюдает, поддерживает,                      сам является информационным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источником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Дидактические игры: «Посади клумбу»,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пазлы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  «Садовые цветы», конструирование цветов из счетных палочек  ( по схемам, по памяти), ландшафтный дизайнер.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Конкурс рисунков «На моем участке»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Пальчиковое рисование «Гиацинт»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Экспериментальная деятельность посадка, выращивание и уход за садовыми цветами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Написание мини- проектов и их защита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Создание мультфильма «Воплощение мечты» по благоустройству участка.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Целевая прогулка «В гости к альпийской горке»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Экскурсия выходного дня в дендропарк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20545" y="1590327"/>
            <a:ext cx="1205346" cy="5169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Рефлексив-ный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Дети высаживают растения на участок и </a:t>
            </a:r>
            <a:r>
              <a:rPr lang="ru-RU" sz="1400" b="1" dirty="0" err="1" smtClean="0">
                <a:solidFill>
                  <a:schemeClr val="tx1">
                    <a:lumMod val="75000"/>
                  </a:schemeClr>
                </a:solidFill>
              </a:rPr>
              <a:t>ухажи-вают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</a:rPr>
              <a:t> за ними. (май-август)</a:t>
            </a: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12326" y="1283223"/>
            <a:ext cx="2608219" cy="2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850571" y="1310754"/>
            <a:ext cx="1882931" cy="234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35079" y="1383156"/>
            <a:ext cx="248599" cy="162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028998" y="1417705"/>
            <a:ext cx="257451" cy="12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нта лицом вниз 26"/>
          <p:cNvSpPr/>
          <p:nvPr/>
        </p:nvSpPr>
        <p:spPr>
          <a:xfrm>
            <a:off x="2580457" y="970095"/>
            <a:ext cx="4484915" cy="444278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Этапы проекта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9" name="Рисунок 29"/>
          <p:cNvPicPr>
            <a:picLocks noChangeAspect="1"/>
          </p:cNvPicPr>
          <p:nvPr/>
        </p:nvPicPr>
        <p:blipFill>
          <a:blip r:embed="rId2" cstate="print"/>
          <a:srcRect l="1291" r="1291"/>
          <a:stretch>
            <a:fillRect/>
          </a:stretch>
        </p:blipFill>
        <p:spPr>
          <a:xfrm>
            <a:off x="172329" y="1183902"/>
            <a:ext cx="3788941" cy="29170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/>
          <p:cNvSpPr txBox="1"/>
          <p:nvPr/>
        </p:nvSpPr>
        <p:spPr>
          <a:xfrm>
            <a:off x="221672" y="4206831"/>
            <a:ext cx="4322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Мы на коврике сидели,</a:t>
            </a:r>
          </a:p>
          <a:p>
            <a:r>
              <a:rPr lang="ru-RU" sz="2000" dirty="0" smtClean="0">
                <a:latin typeface="+mn-lt"/>
              </a:rPr>
              <a:t>Все растенья рассмотрели,</a:t>
            </a:r>
          </a:p>
          <a:p>
            <a:r>
              <a:rPr lang="ru-RU" sz="2000" dirty="0" smtClean="0">
                <a:latin typeface="+mn-lt"/>
              </a:rPr>
              <a:t>А потом мы все по кругу</a:t>
            </a:r>
          </a:p>
          <a:p>
            <a:r>
              <a:rPr lang="ru-RU" sz="2000" dirty="0" smtClean="0">
                <a:latin typeface="+mn-lt"/>
              </a:rPr>
              <a:t>Рассказали все друг другу.</a:t>
            </a:r>
            <a:endParaRPr lang="ru-RU" sz="2000" dirty="0">
              <a:latin typeface="+mn-lt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print"/>
          <a:srcRect l="22940" r="22940"/>
          <a:stretch>
            <a:fillRect/>
          </a:stretch>
        </p:blipFill>
        <p:spPr>
          <a:xfrm>
            <a:off x="4240480" y="441698"/>
            <a:ext cx="2285012" cy="281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print"/>
          <a:srcRect l="22940" r="22940"/>
          <a:stretch>
            <a:fillRect/>
          </a:stretch>
        </p:blipFill>
        <p:spPr>
          <a:xfrm>
            <a:off x="6991171" y="995217"/>
            <a:ext cx="2668418" cy="32842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4"/>
          <p:cNvPicPr>
            <a:picLocks noChangeAspect="1"/>
          </p:cNvPicPr>
          <p:nvPr/>
        </p:nvPicPr>
        <p:blipFill>
          <a:blip r:embed="rId5" cstate="print"/>
          <a:srcRect l="22917" r="22917"/>
          <a:stretch>
            <a:fillRect/>
          </a:stretch>
        </p:blipFill>
        <p:spPr>
          <a:xfrm>
            <a:off x="4228101" y="3629891"/>
            <a:ext cx="2307648" cy="28401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Прямоугольник 12"/>
          <p:cNvSpPr/>
          <p:nvPr/>
        </p:nvSpPr>
        <p:spPr>
          <a:xfrm>
            <a:off x="6553199" y="4641273"/>
            <a:ext cx="3927541" cy="136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Рисовали мы </a:t>
            </a:r>
            <a:r>
              <a:rPr lang="ru-RU" sz="2000" dirty="0" smtClean="0">
                <a:latin typeface="+mj-lt"/>
              </a:rPr>
              <a:t>цветы,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Теперь знаем я и </a:t>
            </a:r>
            <a:r>
              <a:rPr lang="ru-RU" sz="2000" dirty="0" smtClean="0">
                <a:latin typeface="+mj-lt"/>
              </a:rPr>
              <a:t>ты,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Как их надо называть,</a:t>
            </a:r>
          </a:p>
          <a:p>
            <a:r>
              <a:rPr lang="ru-RU" sz="2000" dirty="0">
                <a:latin typeface="+mj-lt"/>
              </a:rPr>
              <a:t>Как их надо </a:t>
            </a:r>
            <a:r>
              <a:rPr lang="ru-RU" sz="2000" dirty="0" smtClean="0">
                <a:latin typeface="+mj-lt"/>
              </a:rPr>
              <a:t>различать.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5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 l="19531" r="19531"/>
          <a:stretch>
            <a:fillRect/>
          </a:stretch>
        </p:blipFill>
        <p:spPr>
          <a:xfrm>
            <a:off x="3591202" y="2166257"/>
            <a:ext cx="2414588" cy="297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11"/>
          <p:cNvPicPr>
            <a:picLocks noChangeAspect="1"/>
          </p:cNvPicPr>
          <p:nvPr/>
        </p:nvPicPr>
        <p:blipFill>
          <a:blip r:embed="rId3" cstate="print"/>
          <a:srcRect l="22917" r="22917"/>
          <a:stretch>
            <a:fillRect/>
          </a:stretch>
        </p:blipFill>
        <p:spPr>
          <a:xfrm>
            <a:off x="7473090" y="203515"/>
            <a:ext cx="2333658" cy="28721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print"/>
          <a:srcRect t="5546" b="5546"/>
          <a:stretch>
            <a:fillRect/>
          </a:stretch>
        </p:blipFill>
        <p:spPr bwMode="auto">
          <a:xfrm>
            <a:off x="184445" y="203515"/>
            <a:ext cx="3809528" cy="253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/>
          <p:cNvSpPr txBox="1"/>
          <p:nvPr/>
        </p:nvSpPr>
        <p:spPr>
          <a:xfrm>
            <a:off x="3993973" y="380292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Я - садовник, значит, надо</a:t>
            </a:r>
          </a:p>
          <a:p>
            <a:r>
              <a:rPr lang="ru-RU" dirty="0" smtClean="0">
                <a:latin typeface="+mj-lt"/>
              </a:rPr>
              <a:t>Мне сейчас заняться садом.</a:t>
            </a:r>
          </a:p>
          <a:p>
            <a:r>
              <a:rPr lang="ru-RU" dirty="0" smtClean="0">
                <a:latin typeface="+mj-lt"/>
              </a:rPr>
              <a:t>Пальчик в краску я мокну</a:t>
            </a:r>
          </a:p>
          <a:p>
            <a:r>
              <a:rPr lang="ru-RU" dirty="0" smtClean="0">
                <a:latin typeface="+mj-lt"/>
              </a:rPr>
              <a:t>И сразу рисовать начну.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658" y="3943867"/>
            <a:ext cx="392126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Выложу из палочек</a:t>
            </a:r>
          </a:p>
          <a:p>
            <a:r>
              <a:rPr lang="ru-RU" sz="2000" dirty="0" smtClean="0">
                <a:latin typeface="+mj-lt"/>
              </a:rPr>
              <a:t>Парочку </a:t>
            </a:r>
            <a:r>
              <a:rPr lang="ru-RU" sz="2000" dirty="0" err="1" smtClean="0">
                <a:latin typeface="+mj-lt"/>
              </a:rPr>
              <a:t>фиалочек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Из картинки разрезной</a:t>
            </a:r>
          </a:p>
          <a:p>
            <a:r>
              <a:rPr lang="ru-RU" sz="2000" dirty="0" smtClean="0">
                <a:latin typeface="+mj-lt"/>
              </a:rPr>
              <a:t>Я сложу цветок другой,</a:t>
            </a:r>
          </a:p>
          <a:p>
            <a:r>
              <a:rPr lang="ru-RU" sz="2000" dirty="0" smtClean="0">
                <a:latin typeface="+mj-lt"/>
              </a:rPr>
              <a:t>А сейчас я все цветочки</a:t>
            </a:r>
          </a:p>
          <a:p>
            <a:r>
              <a:rPr lang="ru-RU" sz="2000" dirty="0" smtClean="0">
                <a:latin typeface="+mj-lt"/>
              </a:rPr>
              <a:t>Высажу на грустной кочке,</a:t>
            </a:r>
          </a:p>
          <a:p>
            <a:r>
              <a:rPr lang="ru-RU" sz="2000" dirty="0" smtClean="0">
                <a:latin typeface="+mj-lt"/>
              </a:rPr>
              <a:t>Словно в платье наряжу,</a:t>
            </a:r>
          </a:p>
          <a:p>
            <a:r>
              <a:rPr lang="ru-RU" sz="2000" dirty="0" smtClean="0">
                <a:latin typeface="+mj-lt"/>
              </a:rPr>
              <a:t>Кочку клумбой назову.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4" r="9384"/>
          <a:stretch>
            <a:fillRect/>
          </a:stretch>
        </p:blipFill>
        <p:spPr>
          <a:xfrm>
            <a:off x="6216554" y="3622964"/>
            <a:ext cx="3500177" cy="297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 t="5556" b="5556"/>
          <a:stretch>
            <a:fillRect/>
          </a:stretch>
        </p:blipFill>
        <p:spPr>
          <a:xfrm>
            <a:off x="5628440" y="3968081"/>
            <a:ext cx="3900488" cy="2600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 cstate="print"/>
          <a:srcRect t="5556" b="5556"/>
          <a:stretch>
            <a:fillRect/>
          </a:stretch>
        </p:blipFill>
        <p:spPr>
          <a:xfrm>
            <a:off x="6187995" y="341253"/>
            <a:ext cx="3156433" cy="21042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4045526" y="2632362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Мы растенья изучали</a:t>
            </a:r>
          </a:p>
          <a:p>
            <a:r>
              <a:rPr lang="ru-RU" dirty="0" smtClean="0">
                <a:latin typeface="+mn-lt"/>
              </a:rPr>
              <a:t>И проекты создавали,</a:t>
            </a:r>
          </a:p>
          <a:p>
            <a:r>
              <a:rPr lang="ru-RU" dirty="0" smtClean="0">
                <a:latin typeface="+mn-lt"/>
              </a:rPr>
              <a:t>И теперь мы знаем сами,</a:t>
            </a:r>
          </a:p>
          <a:p>
            <a:r>
              <a:rPr lang="ru-RU" dirty="0" smtClean="0">
                <a:latin typeface="+mn-lt"/>
              </a:rPr>
              <a:t>Как украсить мир цветами.</a:t>
            </a:r>
            <a:endParaRPr lang="ru-RU" dirty="0">
              <a:latin typeface="+mn-lt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4" cstate="print"/>
          <a:srcRect t="5556" b="5556"/>
          <a:stretch>
            <a:fillRect/>
          </a:stretch>
        </p:blipFill>
        <p:spPr>
          <a:xfrm>
            <a:off x="400076" y="350089"/>
            <a:ext cx="3610449" cy="24069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 cstate="print"/>
          <a:srcRect t="5556" b="5556"/>
          <a:stretch>
            <a:fillRect/>
          </a:stretch>
        </p:blipFill>
        <p:spPr>
          <a:xfrm>
            <a:off x="386222" y="3924562"/>
            <a:ext cx="3900488" cy="2600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473" y="235528"/>
            <a:ext cx="3643746" cy="27328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135" y="3934690"/>
            <a:ext cx="3555666" cy="26667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6096000" y="3214255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Его из лейки поливаем,</a:t>
            </a:r>
          </a:p>
          <a:p>
            <a:r>
              <a:rPr lang="ru-RU" dirty="0" smtClean="0">
                <a:latin typeface="+mn-lt"/>
              </a:rPr>
              <a:t>Трудимся и наблюдаем.</a:t>
            </a:r>
            <a:endParaRPr lang="ru-RU" dirty="0">
              <a:latin typeface="+mn-lt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4" cstate="print"/>
          <a:srcRect l="19531" r="19531"/>
          <a:stretch>
            <a:fillRect/>
          </a:stretch>
        </p:blipFill>
        <p:spPr>
          <a:xfrm>
            <a:off x="333437" y="200435"/>
            <a:ext cx="2437472" cy="29999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27"/>
          <p:cNvPicPr>
            <a:picLocks noChangeAspect="1"/>
          </p:cNvPicPr>
          <p:nvPr/>
        </p:nvPicPr>
        <p:blipFill>
          <a:blip r:embed="rId5" cstate="print"/>
          <a:srcRect l="19531" r="19531"/>
          <a:stretch>
            <a:fillRect/>
          </a:stretch>
        </p:blipFill>
        <p:spPr>
          <a:xfrm>
            <a:off x="3084294" y="201803"/>
            <a:ext cx="2414588" cy="2971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 t="5581" b="5581"/>
          <a:stretch>
            <a:fillRect/>
          </a:stretch>
        </p:blipFill>
        <p:spPr>
          <a:xfrm>
            <a:off x="877958" y="3974956"/>
            <a:ext cx="3900488" cy="2600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1025235" y="3297381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Сегодня дел невпроворот,</a:t>
            </a:r>
          </a:p>
          <a:p>
            <a:r>
              <a:rPr lang="ru-RU" dirty="0" smtClean="0">
                <a:latin typeface="+mn-lt"/>
              </a:rPr>
              <a:t>Мы сажаем огород.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217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4" r="22964"/>
          <a:stretch>
            <a:fillRect/>
          </a:stretch>
        </p:blipFill>
        <p:spPr>
          <a:xfrm>
            <a:off x="318655" y="265054"/>
            <a:ext cx="2216727" cy="26083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4" r="22964"/>
          <a:stretch>
            <a:fillRect/>
          </a:stretch>
        </p:blipFill>
        <p:spPr>
          <a:xfrm>
            <a:off x="3997510" y="232097"/>
            <a:ext cx="2001507" cy="25875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4" r="22964"/>
          <a:stretch>
            <a:fillRect/>
          </a:stretch>
        </p:blipFill>
        <p:spPr>
          <a:xfrm>
            <a:off x="7435056" y="223491"/>
            <a:ext cx="2216613" cy="26028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9" b="3979"/>
          <a:stretch>
            <a:fillRect/>
          </a:stretch>
        </p:blipFill>
        <p:spPr>
          <a:xfrm>
            <a:off x="608188" y="2967273"/>
            <a:ext cx="4908777" cy="36022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5663046" y="3297814"/>
            <a:ext cx="24657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Нам не мешайте-</a:t>
            </a:r>
          </a:p>
          <a:p>
            <a:r>
              <a:rPr lang="ru-RU" dirty="0" smtClean="0">
                <a:latin typeface="+mn-lt"/>
              </a:rPr>
              <a:t>Мы заняты делом,</a:t>
            </a:r>
          </a:p>
          <a:p>
            <a:r>
              <a:rPr lang="ru-RU" dirty="0" smtClean="0">
                <a:latin typeface="+mn-lt"/>
              </a:rPr>
              <a:t>Сад проектируем</a:t>
            </a:r>
          </a:p>
          <a:p>
            <a:r>
              <a:rPr lang="ru-RU" dirty="0" smtClean="0">
                <a:latin typeface="+mn-lt"/>
              </a:rPr>
              <a:t>Ловко, умело.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9227" y="4957763"/>
            <a:ext cx="2840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И, чтобы, потом мы</a:t>
            </a:r>
          </a:p>
          <a:p>
            <a:r>
              <a:rPr lang="ru-RU" dirty="0" smtClean="0">
                <a:latin typeface="+mn-lt"/>
              </a:rPr>
              <a:t>Могли им гордиться</a:t>
            </a:r>
          </a:p>
          <a:p>
            <a:r>
              <a:rPr lang="ru-RU" dirty="0" smtClean="0">
                <a:latin typeface="+mn-lt"/>
              </a:rPr>
              <a:t>Нельзя нам с тобою</a:t>
            </a:r>
          </a:p>
          <a:p>
            <a:r>
              <a:rPr lang="ru-RU" dirty="0" smtClean="0">
                <a:latin typeface="+mn-lt"/>
              </a:rPr>
              <a:t>Сегодня лениться.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604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471</Words>
  <Application>Microsoft Office PowerPoint</Application>
  <PresentationFormat>Лист A4 (210x297 мм)</PresentationFormat>
  <Paragraphs>129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Nature Illustration 16x9</vt:lpstr>
      <vt:lpstr>«Зеленый инженер»  «Озеленение участка группы на территории детского сада»</vt:lpstr>
      <vt:lpstr>Цель проекта:</vt:lpstr>
      <vt:lpstr>Актуальность</vt:lpstr>
      <vt:lpstr>Как это начиналось или наши маленькие шажки к цели.</vt:lpstr>
      <vt:lpstr>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«Зеленый инженер» «Озеленение участка группы на территории детского сада»</dc:title>
  <dc:creator/>
  <cp:lastModifiedBy/>
  <cp:revision>3</cp:revision>
  <dcterms:created xsi:type="dcterms:W3CDTF">2016-03-23T09:33:18Z</dcterms:created>
  <dcterms:modified xsi:type="dcterms:W3CDTF">2016-04-13T08:08:14Z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