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86336" autoAdjust="0"/>
  </p:normalViewPr>
  <p:slideViewPr>
    <p:cSldViewPr>
      <p:cViewPr varScale="1">
        <p:scale>
          <a:sx n="76" d="100"/>
          <a:sy n="76" d="100"/>
        </p:scale>
        <p:origin x="-1498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cer\Desktop\1621704537_4-phonoteka_org-p-detskie-foni-dlya-prezentatsii-yeda-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8"/>
          <a:stretch/>
        </p:blipFill>
        <p:spPr bwMode="auto">
          <a:xfrm>
            <a:off x="0" y="-6774"/>
            <a:ext cx="9144000" cy="686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07604" y="1124744"/>
            <a:ext cx="71287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Районный </a:t>
            </a:r>
            <a:r>
              <a:rPr lang="ru-RU" sz="2000" dirty="0">
                <a:solidFill>
                  <a:srgbClr val="FF0000"/>
                </a:solidFill>
              </a:rPr>
              <a:t>конкурс «Островок» для воспитанников 6-7 лет с особыми образовательными потребностями муниципальных дошкольных образовательных организаций города Екатеринбурга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2084" y="4221088"/>
            <a:ext cx="5418348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Участники проекта: 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дети 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старшего дошкольного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возраста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Руководитель проекта:     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Пушкарева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Ольга Петровна,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учитель-логопед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Ивашева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Ирина Владимировна,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инструктор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по ФК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087724" y="2708920"/>
            <a:ext cx="4968552" cy="10464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12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Команда «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Экологика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»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49459" y="186361"/>
            <a:ext cx="712879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352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620137 г. Екатеринбург, ул. Кулибина, 5                     тел. 389-14-53, 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389-16-73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12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3665847_3-p-fon-dlya-prezentatsii-zdorovoe-pitanie-4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"/>
          <a:stretch/>
        </p:blipFill>
        <p:spPr bwMode="auto">
          <a:xfrm>
            <a:off x="1" y="3008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13117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solidFill>
                  <a:srgbClr val="C00000"/>
                </a:solidFill>
              </a:rPr>
              <a:t>       </a:t>
            </a:r>
            <a:endParaRPr lang="ru-RU" sz="2400" dirty="0"/>
          </a:p>
        </p:txBody>
      </p:sp>
      <p:pic>
        <p:nvPicPr>
          <p:cNvPr id="1026" name="Picture 2" descr="C:\Users\Acer\Desktop\фото с телефона\эксперименты\IMG-20220313-WA005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"/>
          <a:stretch/>
        </p:blipFill>
        <p:spPr bwMode="auto">
          <a:xfrm>
            <a:off x="1420155" y="740348"/>
            <a:ext cx="2032093" cy="2668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cer\Desktop\фото с телефона\эксперименты\IMG-20220313-WA00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546" y="740348"/>
            <a:ext cx="2006489" cy="2675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cer\Desktop\фото с телефона\эксперименты\IMG-20220313-WA00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0" b="17467"/>
          <a:stretch/>
        </p:blipFill>
        <p:spPr bwMode="auto">
          <a:xfrm>
            <a:off x="1381237" y="3944015"/>
            <a:ext cx="2071011" cy="2653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157275"/>
            <a:ext cx="7992887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Экспериментирование в домашних условиях с родителями</a:t>
            </a:r>
            <a:endParaRPr lang="ru-RU" sz="2400" dirty="0"/>
          </a:p>
        </p:txBody>
      </p:sp>
      <p:pic>
        <p:nvPicPr>
          <p:cNvPr id="1028" name="Picture 4" descr="C:\Users\Acer\Desktop\фото с телефона\эксперименты\IMG-20220313-WA001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87"/>
          <a:stretch/>
        </p:blipFill>
        <p:spPr bwMode="auto">
          <a:xfrm>
            <a:off x="5549656" y="4004255"/>
            <a:ext cx="2006489" cy="2666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15816" y="3459080"/>
            <a:ext cx="3816424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Определение наличия крахмала 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15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3665847_3-p-fon-dlya-prezentatsii-zdorovoe-pitanie-4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85" y="21845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13117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solidFill>
                  <a:srgbClr val="C00000"/>
                </a:solidFill>
              </a:rPr>
              <a:t>       </a:t>
            </a:r>
            <a:endParaRPr lang="ru-RU" sz="2400" dirty="0"/>
          </a:p>
        </p:txBody>
      </p:sp>
      <p:pic>
        <p:nvPicPr>
          <p:cNvPr id="5122" name="Picture 2" descr="C:\Users\Acer\Desktop\фото с телефона\эксперименты\IMG-20220313-WA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822" y="188640"/>
            <a:ext cx="2259023" cy="301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cer\Desktop\фото с телефона\эксперименты\IMG-20220311-WA00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38" b="41557"/>
          <a:stretch/>
        </p:blipFill>
        <p:spPr bwMode="auto">
          <a:xfrm>
            <a:off x="6156176" y="782450"/>
            <a:ext cx="2921105" cy="164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cer\Desktop\фото с телефона\эксперименты\IMG-20220313-WA0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822" y="3776371"/>
            <a:ext cx="2304973" cy="301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cer\Desktop\фото с телефона\эксперименты\IMG-20220313-WA00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88640"/>
            <a:ext cx="2259024" cy="301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Acer\Desktop\фото с телефона\эксперименты\IMG-20220313-WA002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743605"/>
            <a:ext cx="2319719" cy="301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7581" y="3279559"/>
            <a:ext cx="475252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Опыт «Подводная лодка» из яйца, винограда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61481" y="4869160"/>
            <a:ext cx="244827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Проращивание семян овощей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cer\Downloads\IMG-20220316-WA000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2"/>
          <a:stretch/>
        </p:blipFill>
        <p:spPr bwMode="auto">
          <a:xfrm>
            <a:off x="6156176" y="2911943"/>
            <a:ext cx="2921105" cy="166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3665847_3-p-fon-dlya-prezentatsii-zdorovoe-pitanie-4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795" y="-22718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89077" y="116632"/>
            <a:ext cx="6984776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Создание выпуска программы «</a:t>
            </a:r>
            <a:r>
              <a:rPr lang="en-US" sz="2400" dirty="0" smtClean="0">
                <a:solidFill>
                  <a:srgbClr val="C00000"/>
                </a:solidFill>
              </a:rPr>
              <a:t>Ex</a:t>
            </a:r>
            <a:r>
              <a:rPr lang="ru-RU" sz="2400" dirty="0" err="1" smtClean="0">
                <a:solidFill>
                  <a:srgbClr val="C00000"/>
                </a:solidFill>
              </a:rPr>
              <a:t>перименты</a:t>
            </a:r>
            <a:r>
              <a:rPr lang="ru-RU" sz="2400" dirty="0" smtClean="0">
                <a:solidFill>
                  <a:srgbClr val="C00000"/>
                </a:solidFill>
              </a:rPr>
              <a:t>»</a:t>
            </a:r>
            <a:endParaRPr lang="ru-RU" sz="2400" dirty="0"/>
          </a:p>
        </p:txBody>
      </p:sp>
      <p:pic>
        <p:nvPicPr>
          <p:cNvPr id="9" name="Picture 2" descr="C:\Users\Acer\Desktop\фото с телефона\эксперименты\IMG-20220314-WA0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3" y="1124744"/>
            <a:ext cx="4087225" cy="2520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cer\Desktop\фото с телефона\эксперименты\IMG-20220314-WA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223" y="4005064"/>
            <a:ext cx="435248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Acer\Desktop\фото с телефона\эксперименты\IMG-20220314-WA002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7"/>
          <a:stretch/>
        </p:blipFill>
        <p:spPr bwMode="auto">
          <a:xfrm>
            <a:off x="4735988" y="1124744"/>
            <a:ext cx="4224373" cy="252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3665847_3-p-fon-dlya-prezentatsii-zdorovoe-pitani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1845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13117"/>
            <a:ext cx="698477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solidFill>
                  <a:srgbClr val="C00000"/>
                </a:solidFill>
              </a:rPr>
              <a:t>       </a:t>
            </a:r>
            <a:r>
              <a:rPr lang="ru-RU" sz="2400" b="1" dirty="0" smtClean="0">
                <a:solidFill>
                  <a:srgbClr val="C00000"/>
                </a:solidFill>
              </a:rPr>
              <a:t>Девиз:</a:t>
            </a:r>
            <a:r>
              <a:rPr lang="ru-RU" sz="2400" dirty="0" smtClean="0">
                <a:solidFill>
                  <a:srgbClr val="C00000"/>
                </a:solidFill>
              </a:rPr>
              <a:t> Много </a:t>
            </a:r>
            <a:r>
              <a:rPr lang="ru-RU" sz="2400" dirty="0">
                <a:solidFill>
                  <a:srgbClr val="C00000"/>
                </a:solidFill>
              </a:rPr>
              <a:t>красивых упаковок </a:t>
            </a:r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                    нам предлагают</a:t>
            </a:r>
            <a:r>
              <a:rPr lang="ru-RU" sz="2400" dirty="0">
                <a:solidFill>
                  <a:srgbClr val="C00000"/>
                </a:solidFill>
              </a:rPr>
              <a:t>,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                   Но </a:t>
            </a:r>
            <a:r>
              <a:rPr lang="ru-RU" sz="2400" dirty="0">
                <a:solidFill>
                  <a:srgbClr val="C00000"/>
                </a:solidFill>
              </a:rPr>
              <a:t>не все полезным бывает.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                   Опыт </a:t>
            </a:r>
            <a:r>
              <a:rPr lang="ru-RU" sz="2400" dirty="0">
                <a:solidFill>
                  <a:srgbClr val="C00000"/>
                </a:solidFill>
              </a:rPr>
              <a:t>проведем и </a:t>
            </a:r>
            <a:r>
              <a:rPr lang="ru-RU" sz="2400" dirty="0" smtClean="0">
                <a:solidFill>
                  <a:srgbClr val="C00000"/>
                </a:solidFill>
              </a:rPr>
              <a:t>проверим,</a:t>
            </a:r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dirty="0" smtClean="0">
                <a:solidFill>
                  <a:srgbClr val="C00000"/>
                </a:solidFill>
              </a:rPr>
              <a:t>                    В </a:t>
            </a:r>
            <a:r>
              <a:rPr lang="ru-RU" sz="2400" dirty="0">
                <a:solidFill>
                  <a:srgbClr val="C00000"/>
                </a:solidFill>
              </a:rPr>
              <a:t>здоровое питание поверим</a:t>
            </a:r>
            <a:r>
              <a:rPr lang="ru-RU" sz="2400" dirty="0"/>
              <a:t>.</a:t>
            </a:r>
          </a:p>
          <a:p>
            <a:r>
              <a:rPr lang="ru-RU" sz="2400" dirty="0"/>
              <a:t> </a:t>
            </a:r>
          </a:p>
          <a:p>
            <a:endParaRPr lang="ru-RU" sz="2400" dirty="0"/>
          </a:p>
        </p:txBody>
      </p:sp>
      <p:pic>
        <p:nvPicPr>
          <p:cNvPr id="2051" name="Picture 3" descr="C:\Users\Acer\Desktop\53904b360e5e13021159e9d9e97b707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99985"/>
            <a:ext cx="2310904" cy="231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59832" y="3573016"/>
            <a:ext cx="5040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                               </a:t>
            </a:r>
            <a:r>
              <a:rPr lang="ru-RU" sz="2400" b="1" dirty="0" smtClean="0">
                <a:solidFill>
                  <a:srgbClr val="7030A0"/>
                </a:solidFill>
              </a:rPr>
              <a:t>Состав команды: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                             1. Еськова Варя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                         2. Титов Ваня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                             3. Шваб Арина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                                    4. </a:t>
            </a:r>
            <a:r>
              <a:rPr lang="ru-RU" sz="2400" dirty="0" err="1" smtClean="0">
                <a:solidFill>
                  <a:srgbClr val="7030A0"/>
                </a:solidFill>
              </a:rPr>
              <a:t>Шигорева</a:t>
            </a:r>
            <a:r>
              <a:rPr lang="ru-RU" sz="2400" dirty="0" smtClean="0">
                <a:solidFill>
                  <a:srgbClr val="7030A0"/>
                </a:solidFill>
              </a:rPr>
              <a:t> Настя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36450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Acer\Downloads\IMG-20220317-WA002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" r="4436"/>
          <a:stretch/>
        </p:blipFill>
        <p:spPr bwMode="auto">
          <a:xfrm>
            <a:off x="211015" y="2914038"/>
            <a:ext cx="5054321" cy="307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61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3665847_3-p-fon-dlya-prezentatsii-zdorovoe-pitani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1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0484" y="-7318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solidFill>
                  <a:srgbClr val="C00000"/>
                </a:solidFill>
              </a:rPr>
              <a:t>       Вид проекта: Познавательно-исследовательский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6647" y="731346"/>
            <a:ext cx="8352928" cy="60016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/>
              <a:t>Актуальность:</a:t>
            </a:r>
            <a:r>
              <a:rPr lang="ru-RU" sz="1600" dirty="0"/>
              <a:t> тема питания детей всегда была актуальной: известно, что фундамент здоровья человека закладывается в детском возрасте, а, следовательно, здоровые интересы и привычки, ценностное отношение к здоровью целесообразно начать развивать именно в этот период. Работа над проектом направлена на систематизирование и расширение знаний детей о здоровом питании и его значении для здоровья </a:t>
            </a:r>
            <a:r>
              <a:rPr lang="ru-RU" sz="1600" dirty="0" smtClean="0"/>
              <a:t>человека</a:t>
            </a:r>
            <a:r>
              <a:rPr lang="ru-RU" sz="1600" dirty="0"/>
              <a:t>.</a:t>
            </a:r>
          </a:p>
          <a:p>
            <a:r>
              <a:rPr lang="ru-RU" sz="1600" b="1" dirty="0"/>
              <a:t>Цель проекта:</a:t>
            </a:r>
            <a:r>
              <a:rPr lang="ru-RU" sz="1600" dirty="0"/>
              <a:t> развивать любознательность и познавательную </a:t>
            </a:r>
            <a:r>
              <a:rPr lang="ru-RU" sz="1600" dirty="0" smtClean="0"/>
              <a:t>активность, исследовательскую деятельность </a:t>
            </a:r>
            <a:r>
              <a:rPr lang="ru-RU" sz="1600" dirty="0"/>
              <a:t>в процессе ознакомления с продуктами питания.</a:t>
            </a:r>
          </a:p>
          <a:p>
            <a:r>
              <a:rPr lang="ru-RU" sz="1600" b="1" dirty="0"/>
              <a:t>Задачи проекта:</a:t>
            </a:r>
            <a:endParaRPr lang="ru-RU" sz="1600" dirty="0"/>
          </a:p>
          <a:p>
            <a:r>
              <a:rPr lang="ru-RU" sz="1600" dirty="0" smtClean="0"/>
              <a:t>- систематизировать </a:t>
            </a:r>
            <a:r>
              <a:rPr lang="ru-RU" sz="1600" dirty="0"/>
              <a:t>элементарные знания о продуктах </a:t>
            </a:r>
            <a:r>
              <a:rPr lang="ru-RU" sz="1600" dirty="0" smtClean="0"/>
              <a:t>питания, о полезных и вредных продуктах;</a:t>
            </a:r>
          </a:p>
          <a:p>
            <a:r>
              <a:rPr lang="ru-RU" sz="1600" dirty="0" smtClean="0"/>
              <a:t>- </a:t>
            </a:r>
            <a:r>
              <a:rPr lang="ru-RU" sz="1600" dirty="0"/>
              <a:t>конкретизировать знания о том, для чего человеку нужны продукты питания;</a:t>
            </a:r>
          </a:p>
          <a:p>
            <a:r>
              <a:rPr lang="ru-RU" sz="1600" dirty="0" smtClean="0"/>
              <a:t>- помочь </a:t>
            </a:r>
            <a:r>
              <a:rPr lang="ru-RU" sz="1600" dirty="0"/>
              <a:t>детям понять, что здоровье зависит от правильного питания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- формирование </a:t>
            </a:r>
            <a:r>
              <a:rPr lang="ru-RU" sz="1600" dirty="0"/>
              <a:t>навыков экспериментальной деятельности в процессе проведения практических </a:t>
            </a:r>
            <a:r>
              <a:rPr lang="ru-RU" sz="1600" dirty="0" smtClean="0"/>
              <a:t>опытов;</a:t>
            </a:r>
            <a:endParaRPr lang="ru-RU" sz="1600" dirty="0"/>
          </a:p>
          <a:p>
            <a:r>
              <a:rPr lang="ru-RU" sz="1600" dirty="0" smtClean="0"/>
              <a:t>- учить </a:t>
            </a:r>
            <a:r>
              <a:rPr lang="ru-RU" sz="1600" dirty="0"/>
              <a:t>детей через экспериментирование открывать свойства продуктов питания;</a:t>
            </a:r>
          </a:p>
          <a:p>
            <a:r>
              <a:rPr lang="ru-RU" sz="1600" dirty="0"/>
              <a:t>- развивать наблюдательность, внимание, познавательную </a:t>
            </a:r>
            <a:r>
              <a:rPr lang="ru-RU" sz="1600" dirty="0" smtClean="0"/>
              <a:t>активность;</a:t>
            </a:r>
          </a:p>
          <a:p>
            <a:r>
              <a:rPr lang="ru-RU" sz="1600" dirty="0" smtClean="0"/>
              <a:t>- закреплять правила поведения во время экспериментирования;</a:t>
            </a:r>
          </a:p>
          <a:p>
            <a:r>
              <a:rPr lang="ru-RU" sz="1600" dirty="0" smtClean="0"/>
              <a:t>- развивать мелкую моторику;</a:t>
            </a:r>
            <a:endParaRPr lang="ru-RU" sz="1600" dirty="0"/>
          </a:p>
          <a:p>
            <a:r>
              <a:rPr lang="ru-RU" sz="1600" dirty="0"/>
              <a:t>- развивать </a:t>
            </a:r>
            <a:r>
              <a:rPr lang="ru-RU" sz="1600" dirty="0" smtClean="0"/>
              <a:t>связную диалогическую и монологическую речь;</a:t>
            </a:r>
            <a:endParaRPr lang="ru-RU" sz="1600" dirty="0"/>
          </a:p>
          <a:p>
            <a:r>
              <a:rPr lang="ru-RU" sz="1600" dirty="0" smtClean="0"/>
              <a:t>- классифицировать </a:t>
            </a:r>
            <a:r>
              <a:rPr lang="ru-RU" sz="1600" dirty="0"/>
              <a:t>продукты по способу изготовления (молочные, хлебобулочные, кондитерские и т.д.). </a:t>
            </a:r>
            <a:endParaRPr lang="ru-RU" sz="1600" dirty="0" smtClean="0"/>
          </a:p>
          <a:p>
            <a:r>
              <a:rPr lang="ru-RU" sz="1600" dirty="0" smtClean="0"/>
              <a:t>- воспитывать </a:t>
            </a:r>
            <a:r>
              <a:rPr lang="ru-RU" sz="1600" dirty="0"/>
              <a:t>бережное отношение к своему </a:t>
            </a:r>
            <a:r>
              <a:rPr lang="ru-RU" sz="1600" dirty="0" smtClean="0"/>
              <a:t>здоровью;</a:t>
            </a:r>
            <a:endParaRPr lang="ru-RU" sz="1600" dirty="0"/>
          </a:p>
          <a:p>
            <a:r>
              <a:rPr lang="ru-RU" sz="1600" dirty="0" smtClean="0"/>
              <a:t>- прививать  </a:t>
            </a:r>
            <a:r>
              <a:rPr lang="ru-RU" sz="1600" dirty="0"/>
              <a:t>интерес к экспериментированию.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1343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3665847_3-p-fon-dlya-prezentatsii-zdorovoe-pitani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" y="-10782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13117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solidFill>
                  <a:srgbClr val="C00000"/>
                </a:solidFill>
              </a:rPr>
              <a:t>      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11005" y="771078"/>
            <a:ext cx="7272808" cy="42473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Участники проекта:</a:t>
            </a:r>
            <a:r>
              <a:rPr lang="ru-RU" dirty="0"/>
              <a:t> учитель-логопед, </a:t>
            </a:r>
            <a:r>
              <a:rPr lang="ru-RU" dirty="0" smtClean="0"/>
              <a:t>инструктор по ФК, воспитатели, </a:t>
            </a:r>
            <a:r>
              <a:rPr lang="ru-RU" dirty="0"/>
              <a:t>дети </a:t>
            </a:r>
            <a:r>
              <a:rPr lang="ru-RU" dirty="0" smtClean="0"/>
              <a:t>старшего дошкольного возраста (6-7 </a:t>
            </a:r>
            <a:r>
              <a:rPr lang="ru-RU" dirty="0"/>
              <a:t>лет), родители.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7030A0"/>
                </a:solidFill>
              </a:rPr>
              <a:t>Планируемый результат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</a:p>
          <a:p>
            <a:r>
              <a:rPr lang="ru-RU" dirty="0" smtClean="0"/>
              <a:t>1. Расширение знаний о </a:t>
            </a:r>
            <a:r>
              <a:rPr lang="ru-RU" dirty="0"/>
              <a:t>полезных </a:t>
            </a:r>
            <a:r>
              <a:rPr lang="ru-RU" dirty="0" smtClean="0"/>
              <a:t>продуктов, значения </a:t>
            </a:r>
            <a:r>
              <a:rPr lang="ru-RU" dirty="0"/>
              <a:t>для здоровья.</a:t>
            </a:r>
          </a:p>
          <a:p>
            <a:r>
              <a:rPr lang="ru-RU" dirty="0"/>
              <a:t>2. </a:t>
            </a:r>
            <a:r>
              <a:rPr lang="ru-RU" dirty="0" smtClean="0"/>
              <a:t>Умение  </a:t>
            </a:r>
            <a:r>
              <a:rPr lang="ru-RU" dirty="0"/>
              <a:t>делать выбор между вредными и полезными </a:t>
            </a:r>
            <a:r>
              <a:rPr lang="ru-RU" dirty="0" smtClean="0"/>
              <a:t>продуктами.</a:t>
            </a:r>
          </a:p>
          <a:p>
            <a:r>
              <a:rPr lang="ru-RU" dirty="0" smtClean="0"/>
              <a:t>3. Ребенок владеет умением экспериментировать с продуктами питания.</a:t>
            </a:r>
            <a:endParaRPr lang="ru-RU" dirty="0"/>
          </a:p>
          <a:p>
            <a:r>
              <a:rPr lang="ru-RU" dirty="0"/>
              <a:t>4</a:t>
            </a:r>
            <a:r>
              <a:rPr lang="ru-RU" dirty="0" smtClean="0"/>
              <a:t>. </a:t>
            </a:r>
            <a:r>
              <a:rPr lang="ru-RU" dirty="0"/>
              <a:t>Р</a:t>
            </a:r>
            <a:r>
              <a:rPr lang="ru-RU" dirty="0" smtClean="0"/>
              <a:t>азвитие познавательных </a:t>
            </a:r>
            <a:r>
              <a:rPr lang="ru-RU" dirty="0"/>
              <a:t>и творческих способностей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5. Развитие связной речи.</a:t>
            </a:r>
          </a:p>
          <a:p>
            <a:r>
              <a:rPr lang="ru-RU" dirty="0" smtClean="0"/>
              <a:t>6.  Создание совместно с детьми  детской программы «</a:t>
            </a:r>
            <a:r>
              <a:rPr lang="en-US" dirty="0" smtClean="0"/>
              <a:t>Ex</a:t>
            </a:r>
            <a:r>
              <a:rPr lang="ru-RU" dirty="0" err="1" smtClean="0"/>
              <a:t>перименты</a:t>
            </a:r>
            <a:r>
              <a:rPr lang="ru-RU" dirty="0" smtClean="0"/>
              <a:t>» о полезных  и вредных продуктах.</a:t>
            </a:r>
            <a:endParaRPr lang="ru-RU" dirty="0"/>
          </a:p>
          <a:p>
            <a:r>
              <a:rPr lang="ru-RU" dirty="0"/>
              <a:t>7</a:t>
            </a:r>
            <a:r>
              <a:rPr lang="ru-RU" dirty="0" smtClean="0"/>
              <a:t>. Создание с детьми мультфильма </a:t>
            </a:r>
            <a:r>
              <a:rPr lang="ru-RU" dirty="0"/>
              <a:t>о здоровом питании «Как Маша учила правила здорового образа жизни</a:t>
            </a:r>
            <a:r>
              <a:rPr lang="ru-RU" dirty="0" smtClean="0"/>
              <a:t>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659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3665847_3-p-fon-dlya-prezentatsii-zdorovoe-pitanie-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6"/>
          <a:stretch/>
        </p:blipFill>
        <p:spPr bwMode="auto">
          <a:xfrm>
            <a:off x="0" y="-24096"/>
            <a:ext cx="9144000" cy="691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4777" y="188640"/>
            <a:ext cx="7965926" cy="64325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Этапы проекта</a:t>
            </a:r>
            <a:r>
              <a:rPr lang="ru-RU" sz="2400" dirty="0" smtClean="0">
                <a:solidFill>
                  <a:srgbClr val="C00000"/>
                </a:solidFill>
              </a:rPr>
              <a:t>: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1. Подготовительный</a:t>
            </a:r>
          </a:p>
          <a:p>
            <a:r>
              <a:rPr lang="ru-RU" sz="2400" dirty="0" smtClean="0"/>
              <a:t>- </a:t>
            </a:r>
            <a:r>
              <a:rPr lang="ru-RU" sz="1600" dirty="0" smtClean="0"/>
              <a:t>подбор и изучение литературы;</a:t>
            </a:r>
          </a:p>
          <a:p>
            <a:r>
              <a:rPr lang="ru-RU" sz="1600" dirty="0" smtClean="0"/>
              <a:t>- изучение условий реализации проекта;</a:t>
            </a:r>
          </a:p>
          <a:p>
            <a:r>
              <a:rPr lang="ru-RU" sz="1600" dirty="0" smtClean="0"/>
              <a:t>- изготовление пособий.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2. Основной</a:t>
            </a:r>
          </a:p>
          <a:p>
            <a:pPr marL="342900" indent="-342900">
              <a:buFontTx/>
              <a:buChar char="-"/>
            </a:pPr>
            <a:r>
              <a:rPr lang="ru-RU" sz="1600" dirty="0" smtClean="0"/>
              <a:t>Беседы, просмотр презентации.</a:t>
            </a:r>
          </a:p>
          <a:p>
            <a:pPr marL="342900" indent="-342900">
              <a:buFontTx/>
              <a:buChar char="-"/>
            </a:pPr>
            <a:r>
              <a:rPr lang="ru-RU" sz="1600" dirty="0" smtClean="0"/>
              <a:t>Дидактические игры («В магазине», «Назови ласково», «Из чего? Какой», «Разложи продукты», «Жадина» и т.д.).</a:t>
            </a:r>
          </a:p>
          <a:p>
            <a:pPr marL="342900" indent="-342900">
              <a:buFontTx/>
              <a:buChar char="-"/>
            </a:pPr>
            <a:r>
              <a:rPr lang="ru-RU" sz="1600" dirty="0" smtClean="0"/>
              <a:t>Сюжетно-ролевые игры («Магазин», «Семья», «Кафе» и т.д.).</a:t>
            </a:r>
          </a:p>
          <a:p>
            <a:pPr marL="342900" indent="-342900">
              <a:buFontTx/>
              <a:buChar char="-"/>
            </a:pPr>
            <a:r>
              <a:rPr lang="ru-RU" sz="1600" dirty="0"/>
              <a:t>Игры на развитие фонематических процессов, навыков звукового </a:t>
            </a:r>
            <a:r>
              <a:rPr lang="ru-RU" sz="1600" dirty="0" smtClean="0"/>
              <a:t>анализа.</a:t>
            </a:r>
          </a:p>
          <a:p>
            <a:pPr marL="342900" indent="-342900">
              <a:buFontTx/>
              <a:buChar char="-"/>
            </a:pPr>
            <a:r>
              <a:rPr lang="ru-RU" sz="1600" dirty="0" smtClean="0"/>
              <a:t>Подвижные игры.</a:t>
            </a:r>
          </a:p>
          <a:p>
            <a:pPr marL="342900" indent="-342900">
              <a:buFontTx/>
              <a:buChar char="-"/>
            </a:pPr>
            <a:r>
              <a:rPr lang="ru-RU" sz="1600" dirty="0" smtClean="0"/>
              <a:t>Разгадывание загадок.</a:t>
            </a:r>
          </a:p>
          <a:p>
            <a:pPr marL="342900" indent="-342900">
              <a:buFontTx/>
              <a:buChar char="-"/>
            </a:pPr>
            <a:r>
              <a:rPr lang="ru-RU" sz="1600" dirty="0" smtClean="0"/>
              <a:t>Разучивание стихотворении, пословиц, поговорок.</a:t>
            </a:r>
          </a:p>
          <a:p>
            <a:pPr marL="342900" indent="-342900">
              <a:buFontTx/>
              <a:buChar char="-"/>
            </a:pPr>
            <a:r>
              <a:rPr lang="ru-RU" sz="1600" dirty="0" smtClean="0"/>
              <a:t>Рисование, лепка, аппликации.</a:t>
            </a:r>
          </a:p>
          <a:p>
            <a:pPr marL="342900" indent="-342900">
              <a:buFontTx/>
              <a:buChar char="-"/>
            </a:pPr>
            <a:r>
              <a:rPr lang="ru-RU" sz="1600" dirty="0" smtClean="0"/>
              <a:t>Проведение экспериментов с продуктами питания.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3. Заключительный</a:t>
            </a:r>
          </a:p>
          <a:p>
            <a:r>
              <a:rPr lang="ru-RU" dirty="0" smtClean="0"/>
              <a:t>- </a:t>
            </a:r>
            <a:r>
              <a:rPr lang="ru-RU" sz="1600" dirty="0" smtClean="0"/>
              <a:t>Создание выпуска </a:t>
            </a:r>
            <a:r>
              <a:rPr lang="ru-RU" sz="1600" dirty="0"/>
              <a:t>детской </a:t>
            </a:r>
            <a:r>
              <a:rPr lang="ru-RU" sz="1600" dirty="0" smtClean="0"/>
              <a:t>программы «</a:t>
            </a:r>
            <a:r>
              <a:rPr lang="en-US" sz="1600" dirty="0"/>
              <a:t>Ex</a:t>
            </a:r>
            <a:r>
              <a:rPr lang="ru-RU" sz="1600" dirty="0" err="1"/>
              <a:t>перименты</a:t>
            </a:r>
            <a:r>
              <a:rPr lang="ru-RU" sz="1600" dirty="0" smtClean="0"/>
              <a:t>» с экспериментированием  </a:t>
            </a:r>
            <a:r>
              <a:rPr lang="ru-RU" sz="1600" dirty="0"/>
              <a:t>о полезных  и вредных </a:t>
            </a:r>
            <a:r>
              <a:rPr lang="ru-RU" sz="1600" dirty="0" smtClean="0"/>
              <a:t>продуктах (на основе проведенных опытов и полученных знаний);</a:t>
            </a:r>
            <a:endParaRPr lang="ru-RU" sz="1600" dirty="0"/>
          </a:p>
          <a:p>
            <a:r>
              <a:rPr lang="ru-RU" sz="1600" dirty="0" smtClean="0"/>
              <a:t>- Создание мультфильма о здоровом питании «Как Маша учила правила здорового образа жизни».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Работа с родителями:</a:t>
            </a:r>
          </a:p>
          <a:p>
            <a:r>
              <a:rPr lang="ru-RU" dirty="0" smtClean="0"/>
              <a:t>- </a:t>
            </a:r>
            <a:r>
              <a:rPr lang="ru-RU" sz="1600" dirty="0" smtClean="0"/>
              <a:t>консультации, беседы, проведение опытов в домашних условиях, проращивание семян овощей.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1589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3665847_3-p-fon-dlya-prezentatsii-zdorovoe-pitanie-4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3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13117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solidFill>
                  <a:srgbClr val="C00000"/>
                </a:solidFill>
              </a:rPr>
              <a:t>       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87125" y="116632"/>
            <a:ext cx="7272808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dirty="0" smtClean="0"/>
              <a:t>Экспериментирование с продуктами питания</a:t>
            </a:r>
            <a:endParaRPr lang="ru-RU" sz="2400" dirty="0"/>
          </a:p>
        </p:txBody>
      </p:sp>
      <p:pic>
        <p:nvPicPr>
          <p:cNvPr id="1027" name="Picture 3" descr="C:\Users\Acer\Desktop\фото с телефона\эксперименты\IMG-20220312-WA01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15" y="713760"/>
            <a:ext cx="3789193" cy="235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cer\Desktop\фото с телефона\эксперименты\IMG-20220312-WA00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52" y="713759"/>
            <a:ext cx="3987362" cy="2355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cer\Desktop\фото с телефона\эксперименты\IMG-20220312-WA00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6024"/>
            <a:ext cx="3987362" cy="2375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25431" y="3113052"/>
            <a:ext cx="298461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с</a:t>
            </a:r>
            <a:r>
              <a:rPr lang="ru-RU" dirty="0" smtClean="0"/>
              <a:t> чипсами</a:t>
            </a:r>
            <a:endParaRPr lang="ru-RU" dirty="0"/>
          </a:p>
        </p:txBody>
      </p:sp>
      <p:pic>
        <p:nvPicPr>
          <p:cNvPr id="4098" name="Picture 2" descr="C:\Users\Acer\Desktop\фото с телефона\эксперименты\IMG-20220312-WA004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1"/>
          <a:stretch/>
        </p:blipFill>
        <p:spPr bwMode="auto">
          <a:xfrm>
            <a:off x="5038715" y="3681958"/>
            <a:ext cx="3789193" cy="2340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08625" y="6151665"/>
            <a:ext cx="662473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с цветными конфетами, конфетой «</a:t>
            </a:r>
            <a:r>
              <a:rPr lang="en-US" dirty="0" err="1" smtClean="0"/>
              <a:t>Chupa</a:t>
            </a:r>
            <a:r>
              <a:rPr lang="en-US" dirty="0" smtClean="0"/>
              <a:t> </a:t>
            </a:r>
            <a:r>
              <a:rPr lang="en-US" dirty="0" err="1" smtClean="0"/>
              <a:t>Chups</a:t>
            </a:r>
            <a:r>
              <a:rPr lang="ru-RU" dirty="0" smtClean="0"/>
              <a:t>» и мармеладом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87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3665847_3-p-fon-dlya-prezentatsii-zdorovoe-pitanie-4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3000"/>
                    </a14:imgEffect>
                    <a14:imgEffect>
                      <a14:brightnessContrast bright="2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7"/>
          <a:stretch/>
        </p:blipFill>
        <p:spPr bwMode="auto">
          <a:xfrm>
            <a:off x="0" y="24681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cer\Desktop\фото с телефона\эксперименты\IMG-20220312-WA00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947" y="3800310"/>
            <a:ext cx="4183900" cy="2353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cer\Desktop\фото с телефона\эксперименты\IMG-20220312-WA00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51" y="3800310"/>
            <a:ext cx="3972460" cy="2353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cer\Desktop\фото с телефона\эксперименты\IMG-20220312-WA01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810" y="923044"/>
            <a:ext cx="4183900" cy="2234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cer\Desktop\фото с телефона\эксперименты\IMG-20220312-WA01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25" y="908720"/>
            <a:ext cx="3972460" cy="2234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31570" y="3253626"/>
            <a:ext cx="4320480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«</a:t>
            </a:r>
            <a:r>
              <a:rPr lang="en-US" sz="2000" dirty="0" err="1"/>
              <a:t>Coca-cola</a:t>
            </a:r>
            <a:r>
              <a:rPr lang="ru-RU" sz="2000" dirty="0"/>
              <a:t>»</a:t>
            </a:r>
            <a:r>
              <a:rPr lang="en-US" sz="2000" dirty="0"/>
              <a:t> </a:t>
            </a:r>
            <a:r>
              <a:rPr lang="ru-RU" sz="2000" dirty="0" smtClean="0"/>
              <a:t> и конфета  «</a:t>
            </a:r>
            <a:r>
              <a:rPr lang="en-US" sz="2000" dirty="0" err="1" smtClean="0"/>
              <a:t>mentos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123665" y="6340126"/>
            <a:ext cx="2827092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«</a:t>
            </a:r>
            <a:r>
              <a:rPr lang="en-US" sz="2000" dirty="0" err="1"/>
              <a:t>Coca-cola</a:t>
            </a:r>
            <a:r>
              <a:rPr lang="ru-RU" sz="2000" dirty="0"/>
              <a:t>»</a:t>
            </a:r>
            <a:r>
              <a:rPr lang="en-US" sz="2000" dirty="0"/>
              <a:t> </a:t>
            </a:r>
            <a:r>
              <a:rPr lang="ru-RU" sz="2000" dirty="0" smtClean="0"/>
              <a:t>и молоко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183698"/>
            <a:ext cx="6403797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Опыты с газированным напитком «</a:t>
            </a:r>
            <a:r>
              <a:rPr lang="en-US" sz="2400" dirty="0" err="1"/>
              <a:t>Coca-cola</a:t>
            </a:r>
            <a:r>
              <a:rPr lang="ru-RU" sz="2400" dirty="0"/>
              <a:t>»</a:t>
            </a:r>
            <a:r>
              <a:rPr lang="en-US" sz="2400" dirty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0287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3665847_3-p-fon-dlya-prezentatsii-zdorovoe-pitanie-4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3"/>
          <a:stretch/>
        </p:blipFill>
        <p:spPr bwMode="auto">
          <a:xfrm>
            <a:off x="0" y="2184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cer\Desktop\фото с телефона\эксперименты\IMG-20220312-WA00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" t="587" b="-587"/>
          <a:stretch/>
        </p:blipFill>
        <p:spPr bwMode="auto">
          <a:xfrm>
            <a:off x="4767042" y="3717032"/>
            <a:ext cx="3774057" cy="2310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cer\Desktop\фото с телефона\эксперименты\IMG-20220312-WA002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21"/>
          <a:stretch/>
        </p:blipFill>
        <p:spPr bwMode="auto">
          <a:xfrm>
            <a:off x="4736772" y="1144830"/>
            <a:ext cx="3795442" cy="2209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cer\Desktop\фото с телефона\эксперименты\IMG-20220312-WA001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7"/>
          <a:stretch/>
        </p:blipFill>
        <p:spPr bwMode="auto">
          <a:xfrm>
            <a:off x="539552" y="3717032"/>
            <a:ext cx="3758856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cer\Desktop\фото с телефона\эксперименты\IMG-20220312-WA02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64" y="1130693"/>
            <a:ext cx="3671844" cy="2223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771800" y="413117"/>
            <a:ext cx="3744415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«</a:t>
            </a:r>
            <a:r>
              <a:rPr lang="en-US" sz="2000" dirty="0" err="1"/>
              <a:t>Coca-cola</a:t>
            </a:r>
            <a:r>
              <a:rPr lang="ru-RU" sz="2000" dirty="0"/>
              <a:t>»</a:t>
            </a:r>
            <a:r>
              <a:rPr lang="en-US" sz="2000" dirty="0"/>
              <a:t> </a:t>
            </a:r>
            <a:r>
              <a:rPr lang="ru-RU" sz="2000" dirty="0" smtClean="0"/>
              <a:t>с яйцами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6685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cer\Desktop\1613665847_3-p-fon-dlya-prezentatsii-zdorovoe-pitanie-4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1845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cer\Desktop\фото с телефона\эксперименты\IMG-20220312-WA01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4055886" cy="2281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cer\Desktop\фото с телефона\эксперименты\IMG-20220312-WA01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21" y="3717032"/>
            <a:ext cx="4023883" cy="2263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cer\Desktop\фото с телефона\эксперименты\IMG-20220312-WA01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740" y="1937366"/>
            <a:ext cx="4248472" cy="2389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3688" y="260648"/>
            <a:ext cx="6480720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Игра «Угадай продукт  по вкусу» (с закрытыми глазами)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6685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394</Words>
  <Application>Microsoft Office PowerPoint</Application>
  <PresentationFormat>Экран (4:3)</PresentationFormat>
  <Paragraphs>93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55</cp:revision>
  <dcterms:created xsi:type="dcterms:W3CDTF">2022-03-13T14:19:53Z</dcterms:created>
  <dcterms:modified xsi:type="dcterms:W3CDTF">2022-03-17T17:59:49Z</dcterms:modified>
</cp:coreProperties>
</file>