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3" r:id="rId3"/>
    <p:sldId id="264" r:id="rId4"/>
    <p:sldId id="266" r:id="rId5"/>
    <p:sldId id="270" r:id="rId6"/>
    <p:sldId id="267" r:id="rId7"/>
    <p:sldId id="268" r:id="rId8"/>
    <p:sldId id="271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3" r:id="rId18"/>
    <p:sldId id="281" r:id="rId19"/>
    <p:sldId id="28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660066"/>
    <a:srgbClr val="009900"/>
    <a:srgbClr val="CC6600"/>
    <a:srgbClr val="F3F0ED"/>
    <a:srgbClr val="E1DAD2"/>
    <a:srgbClr val="FEFEFE"/>
    <a:srgbClr val="C1C9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425" autoAdjust="0"/>
  </p:normalViewPr>
  <p:slideViewPr>
    <p:cSldViewPr snapToGrid="0"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5B4C08-7104-4013-8CC0-F9A0B61C27E9}" type="datetimeFigureOut">
              <a:rPr lang="en-US"/>
              <a:pPr>
                <a:defRPr/>
              </a:pPr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4C5A9D-F087-4690-A809-F40CD737E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3788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52C82-A3CC-4A83-B84D-85C00059434D}" type="datetimeFigureOut">
              <a:rPr lang="en-US"/>
              <a:pPr>
                <a:defRPr/>
              </a:pPr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8D77E-1A11-4D5C-84C8-950959C34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E459B-0FDC-4E8D-8BD2-C5461AD03131}" type="datetimeFigureOut">
              <a:rPr lang="en-US"/>
              <a:pPr>
                <a:defRPr/>
              </a:pPr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4EC01-AE3E-4A6B-8BB2-9906D4BF2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068C0-BAC2-4FAA-B936-DA63D0D30175}" type="datetimeFigureOut">
              <a:rPr lang="en-US"/>
              <a:pPr>
                <a:defRPr/>
              </a:pPr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6AFE7-D528-41E3-8FAB-8983FCC56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AADA-9B45-4CDF-8920-B83A51D69FD5}" type="datetimeFigureOut">
              <a:rPr lang="en-US"/>
              <a:pPr>
                <a:defRPr/>
              </a:pPr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A85CE-8B08-4863-8DDD-111C28D2B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A678A-934A-4C4B-95E6-A6014815F1B4}" type="datetimeFigureOut">
              <a:rPr lang="en-US"/>
              <a:pPr>
                <a:defRPr/>
              </a:pPr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BD980-18AE-4CAC-B6B9-08EF0AEA6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531AF-8A87-4BB6-965E-78BB5790940A}" type="datetimeFigureOut">
              <a:rPr lang="en-US"/>
              <a:pPr>
                <a:defRPr/>
              </a:pPr>
              <a:t>12/1/2021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F52C6-7450-4A52-8388-2829E90D9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2BB73-1D0B-4707-99E2-72000569DD22}" type="datetimeFigureOut">
              <a:rPr lang="en-US"/>
              <a:pPr>
                <a:defRPr/>
              </a:pPr>
              <a:t>12/1/2021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ABFA9-AD47-42B2-8F97-531078414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B92D3-A265-4365-8788-3EC1D9F1D689}" type="datetimeFigureOut">
              <a:rPr lang="en-US"/>
              <a:pPr>
                <a:defRPr/>
              </a:pPr>
              <a:t>12/1/2021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44CC3-6BBA-4066-B53A-65E069875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F9C-3579-4328-B70C-6186BB588AA9}" type="datetimeFigureOut">
              <a:rPr lang="en-US"/>
              <a:pPr>
                <a:defRPr/>
              </a:pPr>
              <a:t>12/1/2021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50483-0339-462C-AAA6-BE320E900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55EB9-0131-4AE7-8259-F171F1D6F6E9}" type="datetimeFigureOut">
              <a:rPr lang="en-US"/>
              <a:pPr>
                <a:defRPr/>
              </a:pPr>
              <a:t>12/1/2021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33DC5-1F5F-472C-A3AA-E141932F9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9397-ADD9-4E14-A5AA-59D4BF93FF49}" type="datetimeFigureOut">
              <a:rPr lang="en-US"/>
              <a:pPr>
                <a:defRPr/>
              </a:pPr>
              <a:t>12/1/2021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484C4-B2E4-4546-A15D-BCD93D074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1287463"/>
            <a:ext cx="7869237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B8C7A2-741C-491F-BFBE-4D6A4F85D778}" type="datetimeFigureOut">
              <a:rPr lang="en-US"/>
              <a:pPr>
                <a:defRPr/>
              </a:pPr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F3B8D8-809E-4147-8C9F-40CA7BD9F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163513"/>
            <a:ext cx="786923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-detstve.ru/forchildren/research-project/12324.html" TargetMode="External"/><Relationship Id="rId2" Type="http://schemas.openxmlformats.org/officeDocument/2006/relationships/hyperlink" Target="https://nsportal.ru/detskiy-sad/okruzhayushchiy-mir/2015/05/19/ekologicheskiy-proekt-v-podgotovitelnoy-gruppe-derevy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i-amour.ru/load/doshkolnoe_obrazovanie/okruzhajushhij_mir/ehkologicheskij_proekt_zdravstvuj_derevo/151-1-0-86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279650" y="3719513"/>
            <a:ext cx="4584700" cy="78898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1400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860675" y="1524000"/>
            <a:ext cx="3192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6600"/>
                </a:solidFill>
                <a:latin typeface="Calibri" pitchFamily="34" charset="0"/>
              </a:rPr>
              <a:t>Исследовательский проект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1363458" y="2562174"/>
            <a:ext cx="6773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6600"/>
                </a:solidFill>
                <a:latin typeface="Calibri" pitchFamily="34" charset="0"/>
              </a:rPr>
              <a:t>«Зеленые легкие нашего города»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1392238" y="4110038"/>
            <a:ext cx="7545387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660066"/>
                </a:solidFill>
                <a:latin typeface="Calibri" pitchFamily="34" charset="0"/>
              </a:rPr>
              <a:t>Участники проекта: дети подготовительной группы МБДОУ №352</a:t>
            </a:r>
          </a:p>
          <a:p>
            <a:r>
              <a:rPr lang="ru-RU" b="1" dirty="0">
                <a:solidFill>
                  <a:srgbClr val="660066"/>
                </a:solidFill>
                <a:latin typeface="Calibri" pitchFamily="34" charset="0"/>
              </a:rPr>
              <a:t>Руководители проекта: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660066"/>
                </a:solidFill>
                <a:latin typeface="Calibri" pitchFamily="34" charset="0"/>
              </a:rPr>
              <a:t>Лузина Лариса </a:t>
            </a:r>
            <a:r>
              <a:rPr lang="ru-RU" b="1" dirty="0" smtClean="0">
                <a:solidFill>
                  <a:srgbClr val="660066"/>
                </a:solidFill>
                <a:latin typeface="Calibri" pitchFamily="34" charset="0"/>
              </a:rPr>
              <a:t>Валерьевна – воспитатель</a:t>
            </a:r>
            <a:endParaRPr lang="ru-RU" b="1" dirty="0">
              <a:solidFill>
                <a:srgbClr val="660066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660066"/>
                </a:solidFill>
                <a:latin typeface="Calibri" pitchFamily="34" charset="0"/>
              </a:rPr>
              <a:t>Ивашева Ирина </a:t>
            </a:r>
            <a:r>
              <a:rPr lang="ru-RU" b="1" dirty="0" smtClean="0">
                <a:solidFill>
                  <a:srgbClr val="660066"/>
                </a:solidFill>
                <a:latin typeface="Calibri" pitchFamily="34" charset="0"/>
              </a:rPr>
              <a:t>Владимировна – инструктор по физической культуре</a:t>
            </a:r>
            <a:endParaRPr lang="ru-RU" b="1" dirty="0">
              <a:solidFill>
                <a:srgbClr val="660066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660066"/>
                </a:solidFill>
                <a:latin typeface="Calibri" pitchFamily="34" charset="0"/>
              </a:rPr>
              <a:t>Зотова Татьяна </a:t>
            </a:r>
            <a:r>
              <a:rPr lang="ru-RU" b="1" dirty="0" smtClean="0">
                <a:solidFill>
                  <a:srgbClr val="660066"/>
                </a:solidFill>
                <a:latin typeface="Calibri" pitchFamily="34" charset="0"/>
              </a:rPr>
              <a:t>Алексеевна – музыкальный руководитель</a:t>
            </a:r>
            <a:endParaRPr lang="ru-RU" b="1" dirty="0">
              <a:solidFill>
                <a:srgbClr val="66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70329"/>
            <a:ext cx="7869237" cy="200137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Беседа «Для чего нужны деревья»</a:t>
            </a:r>
            <a:br>
              <a:rPr lang="ru-RU" dirty="0" smtClean="0"/>
            </a:br>
            <a:r>
              <a:rPr lang="ru-RU" dirty="0" smtClean="0"/>
              <a:t>4. Просмотр слайдов фотоматериалов о родном городе "Город, вид с неба"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D:\проект парки города\20170928_100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3" y="2389188"/>
            <a:ext cx="371316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D:\проект парки города\20170928_100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0" y="2389188"/>
            <a:ext cx="3983038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688" y="1020763"/>
            <a:ext cx="7869237" cy="998537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5. Художественное творчество. Рисование деревьев.</a:t>
            </a:r>
            <a:endParaRPr lang="ru-RU" dirty="0"/>
          </a:p>
        </p:txBody>
      </p:sp>
      <p:pic>
        <p:nvPicPr>
          <p:cNvPr id="25602" name="Picture 2" descr="D:\проект парки города\20170928_162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2212975"/>
            <a:ext cx="423862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D:\проект парки города\20170929_074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650" y="2201863"/>
            <a:ext cx="4265613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smtClean="0">
                <a:solidFill>
                  <a:srgbClr val="FFFFFF"/>
                </a:solidFill>
              </a:rPr>
              <a:t>6. Коллективная работа</a:t>
            </a:r>
            <a:br>
              <a:rPr lang="ru-RU" sz="3600" smtClean="0">
                <a:solidFill>
                  <a:srgbClr val="FFFFFF"/>
                </a:solidFill>
              </a:rPr>
            </a:br>
            <a:r>
              <a:rPr lang="ru-RU" sz="3600" smtClean="0">
                <a:solidFill>
                  <a:srgbClr val="FFFFFF"/>
                </a:solidFill>
              </a:rPr>
              <a:t>  «Городской парк».</a:t>
            </a:r>
          </a:p>
        </p:txBody>
      </p:sp>
      <p:pic>
        <p:nvPicPr>
          <p:cNvPr id="26626" name="Picture 2" descr="D:\проект парки города\20171012_190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25" y="172243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D:\проект парки города\20171012_190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325" y="172243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D:\проект парки города\20171012_190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325" y="172243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D:\проект парки города\20171012_1907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325" y="172243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D:\проект парки города\20170929_100923(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0250" y="1482725"/>
            <a:ext cx="3127375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D:\проект парки города\20171012_190739.jpg"/>
          <p:cNvPicPr>
            <a:picLocks noChangeAspect="1" noChangeArrowheads="1"/>
          </p:cNvPicPr>
          <p:nvPr/>
        </p:nvPicPr>
        <p:blipFill>
          <a:blip r:embed="rId7" cstate="print"/>
          <a:srcRect b="11993"/>
          <a:stretch>
            <a:fillRect/>
          </a:stretch>
        </p:blipFill>
        <p:spPr bwMode="auto">
          <a:xfrm>
            <a:off x="114300" y="4195763"/>
            <a:ext cx="3109913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D:\проект парки города\20171012_1907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6650" y="4171950"/>
            <a:ext cx="2757488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D:\проект парки города\20171012_1907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1688" y="4186238"/>
            <a:ext cx="2727325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3688" y="1506538"/>
            <a:ext cx="3014662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D:\проект парки города\20170929_095930.jpg"/>
          <p:cNvPicPr>
            <a:picLocks noChangeAspect="1" noChangeArrowheads="1"/>
          </p:cNvPicPr>
          <p:nvPr/>
        </p:nvPicPr>
        <p:blipFill>
          <a:blip r:embed="rId11" cstate="print"/>
          <a:srcRect t="7584"/>
          <a:stretch>
            <a:fillRect/>
          </a:stretch>
        </p:blipFill>
        <p:spPr bwMode="auto">
          <a:xfrm>
            <a:off x="3679825" y="1487488"/>
            <a:ext cx="1843088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7. Развлечение «Экологическая тропа»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Цель</a:t>
            </a:r>
            <a:r>
              <a:rPr lang="ru-RU" sz="2700" dirty="0" smtClean="0"/>
              <a:t>: </a:t>
            </a:r>
            <a:r>
              <a:rPr lang="ru-RU" sz="2000" dirty="0" smtClean="0"/>
              <a:t>повышение </a:t>
            </a:r>
            <a:r>
              <a:rPr lang="ru-RU" sz="2000" b="1" dirty="0" smtClean="0"/>
              <a:t>экологической</a:t>
            </a:r>
            <a:r>
              <a:rPr lang="ru-RU" sz="2000" dirty="0" smtClean="0"/>
              <a:t> грамотности детей через правильное взаимодействие с окружающей природой.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700" dirty="0"/>
          </a:p>
        </p:txBody>
      </p:sp>
      <p:pic>
        <p:nvPicPr>
          <p:cNvPr id="27650" name="Picture 2" descr="D:\проект парки города\Новая папка (2)\DSC09085.JPG"/>
          <p:cNvPicPr>
            <a:picLocks noChangeAspect="1" noChangeArrowheads="1"/>
          </p:cNvPicPr>
          <p:nvPr/>
        </p:nvPicPr>
        <p:blipFill>
          <a:blip r:embed="rId2" cstate="print"/>
          <a:srcRect t="16899"/>
          <a:stretch>
            <a:fillRect/>
          </a:stretch>
        </p:blipFill>
        <p:spPr bwMode="auto">
          <a:xfrm>
            <a:off x="3151188" y="4437063"/>
            <a:ext cx="286226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D:\проект парки города\Новая папка (2)\DSC09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703294"/>
            <a:ext cx="2628900" cy="206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D:\проект парки города\Новая папка (2)\DSC09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3113" y="1739900"/>
            <a:ext cx="2620962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D:\проект парки города\Новая папка (2)\DSC09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0450" y="1649506"/>
            <a:ext cx="2582863" cy="216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 descr="D:\проект парки города\Новая папка (2)\Захваченный кадр 39.jpg"/>
          <p:cNvPicPr>
            <a:picLocks noChangeAspect="1" noChangeArrowheads="1"/>
          </p:cNvPicPr>
          <p:nvPr/>
        </p:nvPicPr>
        <p:blipFill>
          <a:blip r:embed="rId6" cstate="print"/>
          <a:srcRect l="28194"/>
          <a:stretch>
            <a:fillRect/>
          </a:stretch>
        </p:blipFill>
        <p:spPr bwMode="auto">
          <a:xfrm>
            <a:off x="168275" y="4257675"/>
            <a:ext cx="280352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 descr="D:\проект парки города\Новая папка (2)\Захваченный кадр 33.jpg"/>
          <p:cNvPicPr>
            <a:picLocks noChangeAspect="1" noChangeArrowheads="1"/>
          </p:cNvPicPr>
          <p:nvPr/>
        </p:nvPicPr>
        <p:blipFill>
          <a:blip r:embed="rId7" cstate="print"/>
          <a:srcRect l="12402"/>
          <a:stretch>
            <a:fillRect/>
          </a:stretch>
        </p:blipFill>
        <p:spPr bwMode="auto">
          <a:xfrm>
            <a:off x="6140450" y="4367213"/>
            <a:ext cx="2887663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8. Коллаж «Как мы с семьей ходим в парк»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88" y="1296988"/>
            <a:ext cx="6848475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9. Коллективная разработка карты зеленых насаждений детского сада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838" y="1317625"/>
            <a:ext cx="7154862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Цикл дидактических игр по карте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6600"/>
                </a:solidFill>
              </a:rPr>
              <a:t>-"</a:t>
            </a:r>
            <a:r>
              <a:rPr lang="ru-RU" sz="2000" b="1" dirty="0" smtClean="0">
                <a:solidFill>
                  <a:srgbClr val="006600"/>
                </a:solidFill>
              </a:rPr>
              <a:t>Найди свое дерево".</a:t>
            </a:r>
            <a:r>
              <a:rPr lang="ru-RU" sz="2000" dirty="0" smtClean="0">
                <a:solidFill>
                  <a:srgbClr val="006600"/>
                </a:solidFill>
              </a:rPr>
              <a:t> </a:t>
            </a:r>
            <a:r>
              <a:rPr lang="ru-RU" sz="2000" dirty="0" smtClean="0"/>
              <a:t>Цель: найти на карте места, где растет данное дерево.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6600"/>
                </a:solidFill>
              </a:rPr>
              <a:t>-"Прогулка в ельник".</a:t>
            </a:r>
            <a:r>
              <a:rPr lang="ru-RU" sz="2000" dirty="0" smtClean="0">
                <a:solidFill>
                  <a:srgbClr val="006600"/>
                </a:solidFill>
              </a:rPr>
              <a:t> </a:t>
            </a:r>
            <a:r>
              <a:rPr lang="ru-RU" sz="2000" dirty="0" smtClean="0"/>
              <a:t>Цель: помочь дойти игровому персонажу по карте до ельника и рассказать о целебных свойствах ели. 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/>
            </a:r>
            <a:br>
              <a:rPr lang="ru-RU" sz="2000" b="1" dirty="0" smtClean="0">
                <a:solidFill>
                  <a:srgbClr val="006600"/>
                </a:solidFill>
              </a:rPr>
            </a:br>
            <a:r>
              <a:rPr lang="ru-RU" sz="2000" b="1" dirty="0" smtClean="0">
                <a:solidFill>
                  <a:srgbClr val="006600"/>
                </a:solidFill>
              </a:rPr>
              <a:t>-"Белоствольная красавица". </a:t>
            </a:r>
            <a:r>
              <a:rPr lang="ru-RU" sz="2000" dirty="0" smtClean="0"/>
              <a:t>Цель: выбрать самый короткий маршрут до березовой рощицы. Рассказать о пользе березки для человека.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6600"/>
                </a:solidFill>
              </a:rPr>
              <a:t>-"Вкусные деревья". </a:t>
            </a:r>
            <a:r>
              <a:rPr lang="ru-RU" sz="2000" dirty="0" smtClean="0"/>
              <a:t>Цель: найти на карте посадки, яблони.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6600"/>
                </a:solidFill>
              </a:rPr>
              <a:t>-"Ароматное дерево". </a:t>
            </a:r>
            <a:r>
              <a:rPr lang="ru-RU" sz="2000" dirty="0" smtClean="0"/>
              <a:t>Цель: найти на карте яблоню, сирень, распространяющие во время цветения особые запахи.</a:t>
            </a:r>
            <a:br>
              <a:rPr lang="ru-RU" sz="2000" dirty="0" smtClean="0"/>
            </a:br>
            <a:r>
              <a:rPr lang="ru-RU" sz="2000" dirty="0" smtClean="0"/>
              <a:t>На территории детского сада произрастают следующие деревья:</a:t>
            </a:r>
            <a:br>
              <a:rPr lang="ru-RU" sz="2000" dirty="0" smtClean="0"/>
            </a:br>
            <a:r>
              <a:rPr lang="ru-RU" sz="2000" dirty="0" smtClean="0"/>
              <a:t>береза, клен </a:t>
            </a:r>
            <a:r>
              <a:rPr lang="ru-RU" sz="2000" dirty="0" err="1" smtClean="0"/>
              <a:t>ясенелистный</a:t>
            </a:r>
            <a:r>
              <a:rPr lang="ru-RU" sz="2000" dirty="0" smtClean="0"/>
              <a:t> , черемуха,  яблоня, осина, ель, сосна, тополь, сирень.</a:t>
            </a:r>
            <a:br>
              <a:rPr lang="ru-RU" sz="2000" dirty="0" smtClean="0"/>
            </a:br>
            <a:r>
              <a:rPr lang="ru-RU" sz="2000" dirty="0" smtClean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904875" y="1255713"/>
            <a:ext cx="7440613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        Проект расширил представления детей о деревьях, которые находятся рядом с нами. Научил видеть в них живые создания, которые нуждаются в заботе, охране. Дошкольники узнали, что многие деревья не только делают нашу жизнь красивой, но и помогают нам быть здоровыми. Игровые приемы позволяют педагогу заинтересовать детей </a:t>
            </a:r>
            <a:r>
              <a:rPr lang="ru-RU" sz="2400" dirty="0" smtClean="0">
                <a:latin typeface="Calibri" pitchFamily="34" charset="0"/>
              </a:rPr>
              <a:t>данной  темой. </a:t>
            </a:r>
            <a:r>
              <a:rPr lang="ru-RU" sz="2400" dirty="0">
                <a:latin typeface="Calibri" pitchFamily="34" charset="0"/>
              </a:rPr>
              <a:t>А составление карты настолько увлекло детей, что игры с картой стали придумывать сами дошкольники.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Перечень электронных ресурсов</a:t>
            </a:r>
            <a:endParaRPr lang="ru-RU" dirty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7030A0"/>
                </a:solidFill>
                <a:hlinkClick r:id="rId2"/>
              </a:rPr>
              <a:t>https://nsportal.ru/detskiy-sad/okruzhayushchiy-mir/2015/05/19/ekologicheskiy-proekt-v-podgotovitelnoy-gruppe-derevya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  <a:hlinkClick r:id="rId3"/>
              </a:rPr>
              <a:t>https://www.o-detstve.ru/forchildren/research-project/12324.html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rgbClr val="7030A0"/>
                </a:solidFill>
                <a:hlinkClick r:id="rId4"/>
              </a:rPr>
              <a:t>http://moi-amour.ru/load/doshkolnoe_obrazovanie/okruzhajushhij_mir/ehkologicheskij_proekt_zdravstvuj_derevo/151-1-0-860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https://soroka-zhukdou30.edumsko.ru/folders/post/proekt_derev_ya_vokrug_nas_starshaya_gruppa_2016-2017_g_g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761" y="2861890"/>
            <a:ext cx="7869237" cy="998537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800" smtClean="0">
                <a:solidFill>
                  <a:srgbClr val="FFFFFF"/>
                </a:solidFill>
              </a:rPr>
              <a:t>Спасибо за внимание</a:t>
            </a:r>
            <a:r>
              <a:rPr lang="ru-RU" smtClean="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46075" y="493713"/>
            <a:ext cx="6672263" cy="989012"/>
          </a:xfrm>
        </p:spPr>
        <p:txBody>
          <a:bodyPr/>
          <a:lstStyle/>
          <a:p>
            <a:pPr algn="r"/>
            <a:r>
              <a:rPr lang="ru-RU" sz="3600" b="1" smtClean="0">
                <a:solidFill>
                  <a:srgbClr val="7030A0"/>
                </a:solidFill>
              </a:rPr>
              <a:t>Команда</a:t>
            </a:r>
            <a:r>
              <a:rPr lang="ru-RU" sz="3600" smtClean="0">
                <a:solidFill>
                  <a:srgbClr val="009900"/>
                </a:solidFill>
              </a:rPr>
              <a:t> «ЭКОПОЛИС»</a:t>
            </a:r>
            <a:endParaRPr lang="en-US" sz="3600" smtClean="0">
              <a:solidFill>
                <a:srgbClr val="009900"/>
              </a:solidFill>
            </a:endParaRPr>
          </a:p>
        </p:txBody>
      </p:sp>
      <p:sp>
        <p:nvSpPr>
          <p:cNvPr id="15362" name="TextBox 29"/>
          <p:cNvSpPr txBox="1">
            <a:spLocks noChangeArrowheads="1"/>
          </p:cNvSpPr>
          <p:nvPr/>
        </p:nvSpPr>
        <p:spPr bwMode="auto">
          <a:xfrm>
            <a:off x="1371600" y="1541463"/>
            <a:ext cx="46243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>
                <a:solidFill>
                  <a:srgbClr val="660066"/>
                </a:solidFill>
                <a:latin typeface="Calibri" pitchFamily="34" charset="0"/>
                <a:cs typeface="Times New Roman" pitchFamily="18" charset="0"/>
              </a:rPr>
              <a:t>Любим наш город, чистый, цветущий!</a:t>
            </a:r>
            <a:endParaRPr lang="ru-RU">
              <a:solidFill>
                <a:srgbClr val="660066"/>
              </a:solidFill>
              <a:latin typeface="Calibri" pitchFamily="34" charset="0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>
                <a:solidFill>
                  <a:srgbClr val="660066"/>
                </a:solidFill>
                <a:latin typeface="Calibri" pitchFamily="34" charset="0"/>
                <a:cs typeface="Times New Roman" pitchFamily="18" charset="0"/>
              </a:rPr>
              <a:t>Пусть с каждым днём он становится  лучше</a:t>
            </a:r>
            <a:endParaRPr lang="ru-RU">
              <a:solidFill>
                <a:srgbClr val="660066"/>
              </a:solidFill>
              <a:latin typeface="Calibri" pitchFamily="34" charset="0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>
                <a:solidFill>
                  <a:srgbClr val="660066"/>
                </a:solidFill>
                <a:latin typeface="Calibri" pitchFamily="34" charset="0"/>
                <a:cs typeface="Times New Roman" pitchFamily="18" charset="0"/>
              </a:rPr>
              <a:t>Деревья вокруг себя береги, </a:t>
            </a:r>
            <a:endParaRPr lang="ru-RU">
              <a:solidFill>
                <a:srgbClr val="660066"/>
              </a:solidFill>
              <a:latin typeface="Calibri" pitchFamily="34" charset="0"/>
              <a:cs typeface="Arial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ru-RU">
                <a:solidFill>
                  <a:srgbClr val="660066"/>
                </a:solidFill>
                <a:latin typeface="Calibri" pitchFamily="34" charset="0"/>
                <a:cs typeface="Times New Roman" pitchFamily="18" charset="0"/>
              </a:rPr>
              <a:t>И полной грудью с планетой дыши.</a:t>
            </a:r>
            <a:endParaRPr lang="ru-RU">
              <a:solidFill>
                <a:srgbClr val="660066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23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cs typeface="Arial" charset="0"/>
            </a:endParaRPr>
          </a:p>
        </p:txBody>
      </p:sp>
      <p:sp>
        <p:nvSpPr>
          <p:cNvPr id="15364" name="TextBox 33"/>
          <p:cNvSpPr txBox="1">
            <a:spLocks noChangeArrowheads="1"/>
          </p:cNvSpPr>
          <p:nvPr/>
        </p:nvSpPr>
        <p:spPr bwMode="auto">
          <a:xfrm>
            <a:off x="300038" y="1528763"/>
            <a:ext cx="1346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9900"/>
                </a:solidFill>
                <a:latin typeface="Calibri" pitchFamily="34" charset="0"/>
              </a:rPr>
              <a:t>Девиз:</a:t>
            </a:r>
          </a:p>
        </p:txBody>
      </p:sp>
      <p:pic>
        <p:nvPicPr>
          <p:cNvPr id="15365" name="Picture 3" descr="F:\проект парки города\Новая папка (2)\DSC09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3551238"/>
            <a:ext cx="404495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5329238" y="4114800"/>
            <a:ext cx="2312987" cy="2446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9900"/>
                </a:solidFill>
                <a:latin typeface="+mn-lt"/>
              </a:rPr>
              <a:t>Состав команды: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rgbClr val="660066"/>
                </a:solidFill>
                <a:latin typeface="+mn-lt"/>
              </a:rPr>
              <a:t>Ильчук  Анастасия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err="1">
                <a:solidFill>
                  <a:srgbClr val="660066"/>
                </a:solidFill>
                <a:latin typeface="+mn-lt"/>
              </a:rPr>
              <a:t>Вяткин</a:t>
            </a:r>
            <a:r>
              <a:rPr lang="ru-RU" dirty="0">
                <a:solidFill>
                  <a:srgbClr val="660066"/>
                </a:solidFill>
                <a:latin typeface="+mn-lt"/>
              </a:rPr>
              <a:t> Степан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err="1">
                <a:solidFill>
                  <a:srgbClr val="660066"/>
                </a:solidFill>
                <a:latin typeface="+mn-lt"/>
              </a:rPr>
              <a:t>Рыжковская</a:t>
            </a:r>
            <a:r>
              <a:rPr lang="ru-RU" dirty="0">
                <a:solidFill>
                  <a:srgbClr val="660066"/>
                </a:solidFill>
                <a:latin typeface="+mn-lt"/>
              </a:rPr>
              <a:t> Ника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 err="1">
                <a:solidFill>
                  <a:srgbClr val="660066"/>
                </a:solidFill>
                <a:latin typeface="+mn-lt"/>
              </a:rPr>
              <a:t>Гилазов</a:t>
            </a:r>
            <a:r>
              <a:rPr lang="ru-RU" dirty="0">
                <a:solidFill>
                  <a:srgbClr val="660066"/>
                </a:solidFill>
                <a:latin typeface="+mn-lt"/>
              </a:rPr>
              <a:t>  Андрей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dirty="0">
                <a:solidFill>
                  <a:srgbClr val="660066"/>
                </a:solidFill>
                <a:latin typeface="+mn-lt"/>
              </a:rPr>
              <a:t>Филиппова Юлия</a:t>
            </a:r>
          </a:p>
        </p:txBody>
      </p:sp>
      <p:sp>
        <p:nvSpPr>
          <p:cNvPr id="15367" name="TextBox 37"/>
          <p:cNvSpPr txBox="1">
            <a:spLocks noChangeArrowheads="1"/>
          </p:cNvSpPr>
          <p:nvPr/>
        </p:nvSpPr>
        <p:spPr bwMode="auto">
          <a:xfrm>
            <a:off x="7158038" y="2128838"/>
            <a:ext cx="131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7327900" y="236378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9" name="Picture 5" descr="F:\2.png"/>
          <p:cNvPicPr>
            <a:picLocks noChangeAspect="1" noChangeArrowheads="1"/>
          </p:cNvPicPr>
          <p:nvPr/>
        </p:nvPicPr>
        <p:blipFill>
          <a:blip r:embed="rId3" cstate="print"/>
          <a:srcRect l="4253" t="3404" r="2727" b="2986"/>
          <a:stretch>
            <a:fillRect/>
          </a:stretch>
        </p:blipFill>
        <p:spPr bwMode="auto">
          <a:xfrm>
            <a:off x="5867400" y="1504950"/>
            <a:ext cx="29051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684213" y="1347788"/>
            <a:ext cx="7869237" cy="55102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smtClean="0">
                <a:solidFill>
                  <a:srgbClr val="7030A0"/>
                </a:solidFill>
              </a:rPr>
              <a:t>     Цель:</a:t>
            </a:r>
            <a:r>
              <a:rPr lang="ru-RU" sz="1800" smtClean="0"/>
              <a:t> создание условий для развития кругозора и познавательно – исследовательской деятельности дошкольников в природе .</a:t>
            </a:r>
          </a:p>
          <a:p>
            <a:pPr>
              <a:buFont typeface="Arial" charset="0"/>
              <a:buNone/>
            </a:pPr>
            <a:r>
              <a:rPr lang="ru-RU" sz="1800" smtClean="0"/>
              <a:t>     </a:t>
            </a:r>
            <a:r>
              <a:rPr lang="ru-RU" sz="1800" b="1" smtClean="0">
                <a:solidFill>
                  <a:srgbClr val="7030A0"/>
                </a:solidFill>
              </a:rPr>
              <a:t>Задачи проекта:</a:t>
            </a:r>
          </a:p>
          <a:p>
            <a:pPr>
              <a:buFont typeface="Arial" charset="0"/>
              <a:buNone/>
            </a:pPr>
            <a:r>
              <a:rPr lang="ru-RU" sz="1800" b="1" i="1" smtClean="0"/>
              <a:t>     </a:t>
            </a:r>
            <a:r>
              <a:rPr lang="ru-RU" sz="1800" b="1" i="1" smtClean="0">
                <a:solidFill>
                  <a:srgbClr val="00B0F0"/>
                </a:solidFill>
              </a:rPr>
              <a:t>Обучающие:</a:t>
            </a:r>
            <a:r>
              <a:rPr lang="ru-RU" sz="1800" b="1" smtClean="0">
                <a:solidFill>
                  <a:srgbClr val="00B0F0"/>
                </a:solidFill>
              </a:rPr>
              <a:t> 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-формировать у детей представление о деревьях и их пользе для человека; </a:t>
            </a:r>
            <a:br>
              <a:rPr lang="ru-RU" sz="1800" smtClean="0"/>
            </a:br>
            <a:r>
              <a:rPr lang="ru-RU" sz="1800" smtClean="0"/>
              <a:t>-дать первоначальные сведения о карте местности </a:t>
            </a:r>
            <a:br>
              <a:rPr lang="ru-RU" sz="1800" smtClean="0"/>
            </a:br>
            <a:r>
              <a:rPr lang="ru-RU" sz="1800" smtClean="0"/>
              <a:t> </a:t>
            </a:r>
            <a:r>
              <a:rPr lang="ru-RU" sz="1800" b="1" i="1" smtClean="0">
                <a:solidFill>
                  <a:srgbClr val="00B0F0"/>
                </a:solidFill>
              </a:rPr>
              <a:t>Развивающие:</a:t>
            </a:r>
            <a:r>
              <a:rPr lang="ru-RU" sz="1800" b="1" i="1" smtClean="0"/>
              <a:t> 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-развивать познавательный интерес ко всему живому, желание получать новые знания; любознательность, наблюдательность; </a:t>
            </a:r>
            <a:br>
              <a:rPr lang="ru-RU" sz="1800" smtClean="0"/>
            </a:br>
            <a:r>
              <a:rPr lang="ru-RU" sz="1800" smtClean="0"/>
              <a:t>-приобретать детьми опыт исследовательской деятельности; </a:t>
            </a:r>
            <a:br>
              <a:rPr lang="ru-RU" sz="1800" smtClean="0"/>
            </a:br>
            <a:r>
              <a:rPr lang="ru-RU" sz="1800" smtClean="0"/>
              <a:t>-развивать мотивацию на здоровый образ жизни. </a:t>
            </a:r>
            <a:br>
              <a:rPr lang="ru-RU" sz="1800" smtClean="0"/>
            </a:br>
            <a:r>
              <a:rPr lang="ru-RU" sz="1800" b="1" smtClean="0"/>
              <a:t> </a:t>
            </a:r>
            <a:r>
              <a:rPr lang="ru-RU" sz="1800" b="1" i="1" smtClean="0">
                <a:solidFill>
                  <a:srgbClr val="00B0F0"/>
                </a:solidFill>
              </a:rPr>
              <a:t>Воспитательные:</a:t>
            </a:r>
            <a:r>
              <a:rPr lang="ru-RU" sz="1800" b="1" smtClean="0"/>
              <a:t> 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-воспитывать эмоциональное отношение к деревьям; </a:t>
            </a:r>
            <a:br>
              <a:rPr lang="ru-RU" sz="1800" smtClean="0"/>
            </a:br>
            <a:r>
              <a:rPr lang="ru-RU" sz="1800" smtClean="0"/>
              <a:t>-воспитывать любовь к природе, желание оберегать ее и охранять. </a:t>
            </a:r>
          </a:p>
          <a:p>
            <a:endParaRPr lang="ru-RU" sz="1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55638" y="323850"/>
            <a:ext cx="7869237" cy="625475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7030A0"/>
                </a:solidFill>
              </a:rPr>
              <a:t>Актуальность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6113" y="1038225"/>
            <a:ext cx="7869237" cy="56229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/>
              <a:t>       В настоящее время вопрос экологического воспитания  встал на первое место в воспитании маленьких граждан России. Любовь к Родине начинается с семьи и с места, в котором ребенок родился и вырос – с малой родины.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/>
              <a:t>          В каждом городе есть особо любимые места детворы. В нашем городе Екатеринбурге такими местами стали парки города «Дендропарк», « Харитоновский парк» , </a:t>
            </a:r>
            <a:r>
              <a:rPr lang="ru-RU" sz="1800" dirty="0" err="1" smtClean="0"/>
              <a:t>парк</a:t>
            </a:r>
            <a:r>
              <a:rPr lang="ru-RU" sz="1800" dirty="0" smtClean="0"/>
              <a:t> К и О им. В.В Маяковского, парк «Зеленая роща»  и др. ,а также скверы, аллеи, в которых любят отдыхать дети с родителями. Именно здесь, в парках мы можем увидеть объект, прикоснуться к нему, почувствовать тепло дерева или холод камня. Это способствует формированию познавательных интересов, дает возможность знакомить детей с широким кругом предметов и явлений.  Правильное  восприятие  экологических объектов  делает ребенка отзывчивым  к  красоте, развивает чувство прекрасного, воспитывает бережное отношение  к природе.  В процессе совместной деятельности педагогов с детьми  затрагиваются  вопросы экологического воспитания, а именно сохранения и бережного отношения к «легким города». Таким образом, в данном проекте мы обратили внимание на экологическое воспитание подрастающего поколения.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575" y="219075"/>
            <a:ext cx="8315325" cy="64627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</a:t>
            </a:r>
            <a:r>
              <a:rPr lang="ru-RU" dirty="0"/>
              <a:t>На протяжении многих веков человечество живет рядом с удивительными живыми существами - деревьями. Мы так привыкли к их соседству, что редко задумываемся о том, насколько они важны для жизни людей и всего живого на Земле. Каждый знает, что деревья - это легкие Земли, источник кислорода </a:t>
            </a:r>
            <a:r>
              <a:rPr lang="ru-RU" dirty="0">
                <a:cs typeface="Times New Roman" pitchFamily="18" charset="0"/>
              </a:rPr>
              <a:t>воздуха</a:t>
            </a:r>
            <a:r>
              <a:rPr lang="ru-RU" dirty="0"/>
              <a:t>, а значит, источник здоровья людей. Важно не только знать об этом и уметь использовать чудесные свойства деревьев , но и необходимо научиться сохранять то, что нам дает природа . </a:t>
            </a:r>
            <a:br>
              <a:rPr lang="ru-RU" dirty="0"/>
            </a:br>
            <a:r>
              <a:rPr lang="ru-RU" dirty="0"/>
              <a:t>    Ребенок уже в дошкольном возрасте способен осознанно понять и принять элементарные сведения о пользе деревьев для здоровья человека и правилах поведения в природе. Но нужно учесть то, что для маленьких детей деревья порой не представляют такого интереса, как животные или растения, ведь они считают их неживыми существами, а значит малоинтересными. Процесс познания должен быть интересен как в плане содержания, так и применяемых методов и приемов. </a:t>
            </a:r>
            <a:br>
              <a:rPr lang="ru-RU" dirty="0"/>
            </a:br>
            <a:r>
              <a:rPr lang="ru-RU" dirty="0"/>
              <a:t>   Мы начали эту  работу с ближайшего зеленого окружения - с территории детского сада. Как правило, среди зеленых насаждений вокруг детского сада, можно встретить многих представителей флоры данной местности. Необходимо помнить и о том, что зачастую небрежное, а порой и жестокое отношение детей к природе объясняется отсутствием у них необходимых знаний.</a:t>
            </a:r>
            <a:br>
              <a:rPr lang="ru-RU" dirty="0"/>
            </a:br>
            <a:r>
              <a:rPr lang="ru-RU" dirty="0"/>
              <a:t>    Данный проект раскрывает ценность деревьев при выполнении ими санитарно-гигиенических функций через доступные дошкольному восприятию игровые формы работы. Продуктом проекта является Карта зеленых насаждений детского сада.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3978275" y="596900"/>
            <a:ext cx="4489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Срок реализации проекта: </a:t>
            </a:r>
            <a:r>
              <a:rPr lang="ru-RU">
                <a:latin typeface="Calibri" pitchFamily="34" charset="0"/>
              </a:rPr>
              <a:t>две недели</a:t>
            </a:r>
          </a:p>
        </p:txBody>
      </p:sp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560388" y="1211263"/>
            <a:ext cx="8402637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Calibri" pitchFamily="34" charset="0"/>
              </a:rPr>
              <a:t>Ожидаемые результаты:</a:t>
            </a:r>
          </a:p>
          <a:p>
            <a:endParaRPr lang="ru-RU">
              <a:latin typeface="Calibri" pitchFamily="34" charset="0"/>
            </a:endParaRPr>
          </a:p>
          <a:p>
            <a:r>
              <a:rPr lang="ru-RU" b="1" i="1">
                <a:solidFill>
                  <a:srgbClr val="00B0F0"/>
                </a:solidFill>
                <a:latin typeface="Calibri" pitchFamily="34" charset="0"/>
              </a:rPr>
              <a:t>Воспитанники: 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-знакомы с деревьями, растущими на территории детского сада и их функциями;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-знакомы с некоторыми целебными свойствами деревьев для здоровья человека;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-имеют первоначальные навыки "чтения" карты;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-имеют представление о природе родного города .</a:t>
            </a: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 b="1" i="1">
                <a:solidFill>
                  <a:srgbClr val="00B0F0"/>
                </a:solidFill>
                <a:latin typeface="Calibri" pitchFamily="34" charset="0"/>
              </a:rPr>
              <a:t>Родители: 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-активные и заинтересованные участники проекта, </a:t>
            </a:r>
          </a:p>
          <a:p>
            <a:r>
              <a:rPr lang="ru-RU">
                <a:latin typeface="Calibri" pitchFamily="34" charset="0"/>
              </a:rPr>
              <a:t>ориентированы на развитие у ребёнка потребности к познанию, общению со взрослыми </a:t>
            </a:r>
          </a:p>
          <a:p>
            <a:r>
              <a:rPr lang="ru-RU">
                <a:latin typeface="Calibri" pitchFamily="34" charset="0"/>
              </a:rPr>
              <a:t>и сверстниками через совместную проектную деятельность.</a:t>
            </a: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 b="1" i="1">
                <a:solidFill>
                  <a:srgbClr val="00B0F0"/>
                </a:solidFill>
                <a:latin typeface="Calibri" pitchFamily="34" charset="0"/>
              </a:rPr>
              <a:t>Педагоги:</a:t>
            </a:r>
            <a:r>
              <a:rPr lang="ru-RU" b="1" i="1">
                <a:latin typeface="Calibri" pitchFamily="34" charset="0"/>
              </a:rPr>
              <a:t> 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-осуществляют инновационную деятельность;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-повышают профессиональный уровень; 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-расширяют свой экологический кругозор.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" y="190500"/>
            <a:ext cx="7524750" cy="96202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Этапы реализации проекта: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19075" y="2247900"/>
            <a:ext cx="2524125" cy="203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Подготовительный этап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Цель: заинтересовать проблемой, выяснить представления детей о деревьях.</a:t>
            </a:r>
            <a:br>
              <a:rPr lang="ru-RU" dirty="0"/>
            </a:b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819400" y="2247900"/>
            <a:ext cx="3838575" cy="3140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Аналитический</a:t>
            </a: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1.Совместно с детьми продумать продукт проекта. </a:t>
            </a:r>
            <a:br>
              <a:rPr lang="ru-RU" dirty="0"/>
            </a:br>
            <a:r>
              <a:rPr lang="ru-RU" dirty="0"/>
              <a:t>2.Составить план мероприятий по реализации проекта. </a:t>
            </a:r>
            <a:br>
              <a:rPr lang="ru-RU" dirty="0"/>
            </a:br>
            <a:r>
              <a:rPr lang="ru-RU" dirty="0"/>
              <a:t>3.Подготовка материала: подборка изображений деревьев, растущих на территории; детской литературы о деревьях, художественного слова, </a:t>
            </a:r>
            <a:r>
              <a:rPr lang="ru-RU" dirty="0" smtClean="0"/>
              <a:t>физ.минуток </a:t>
            </a:r>
            <a:r>
              <a:rPr lang="ru-RU" dirty="0"/>
              <a:t>и т.д.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734175" y="2251075"/>
            <a:ext cx="2286000" cy="1076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Практический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(см. следующий слайд)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1200150" y="1152525"/>
            <a:ext cx="542925" cy="108585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7648575" y="1143000"/>
            <a:ext cx="542925" cy="108585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314825" y="1152525"/>
            <a:ext cx="542925" cy="108585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0"/>
            <a:ext cx="7869237" cy="752475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Практический этап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575" y="923925"/>
            <a:ext cx="3248025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1.Целевые экскурсии по территории детского сада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1507" name="Picture 2" descr="D:\проект парки города\20170928_11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5" y="4343400"/>
            <a:ext cx="35401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D:\проект парки города\20170928_113557.jpg"/>
          <p:cNvPicPr>
            <a:picLocks noChangeAspect="1" noChangeArrowheads="1"/>
          </p:cNvPicPr>
          <p:nvPr/>
        </p:nvPicPr>
        <p:blipFill>
          <a:blip r:embed="rId3" cstate="print"/>
          <a:srcRect t="5595"/>
          <a:stretch>
            <a:fillRect/>
          </a:stretch>
        </p:blipFill>
        <p:spPr bwMode="auto">
          <a:xfrm>
            <a:off x="4951413" y="4343400"/>
            <a:ext cx="32639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D:\проект парки города\20170928_111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2400" y="1131888"/>
            <a:ext cx="231775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D:\проект парки города\20170928_111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0475" y="1123950"/>
            <a:ext cx="23225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 descr="D:\проект парки города\20170928_1101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988" y="2009775"/>
            <a:ext cx="2951162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76897" y="6285468"/>
            <a:ext cx="18129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Посадка сосны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Рассматривание  карты </a:t>
            </a:r>
            <a:br>
              <a:rPr lang="ru-RU" dirty="0" smtClean="0"/>
            </a:br>
            <a:r>
              <a:rPr lang="ru-RU" dirty="0" smtClean="0"/>
              <a:t>г. Екатеринбурга, карты районов.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4" descr="D:\проект парки города\20170926_100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75" y="1373188"/>
            <a:ext cx="6575425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952</TotalTime>
  <Words>486</Words>
  <Application>Microsoft Office PowerPoint</Application>
  <PresentationFormat>Экран (4:3)</PresentationFormat>
  <Paragraphs>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Команда «ЭКОПОЛИС»</vt:lpstr>
      <vt:lpstr>Слайд 3</vt:lpstr>
      <vt:lpstr>Актуальность</vt:lpstr>
      <vt:lpstr>Слайд 5</vt:lpstr>
      <vt:lpstr>Слайд 6</vt:lpstr>
      <vt:lpstr>Этапы реализации проекта:</vt:lpstr>
      <vt:lpstr>Практический этап</vt:lpstr>
      <vt:lpstr>  2. Рассматривание  карты  г. Екатеринбурга, карты районов.  </vt:lpstr>
      <vt:lpstr> 3. Беседа «Для чего нужны деревья» 4. Просмотр слайдов фотоматериалов о родном городе "Город, вид с неба"  </vt:lpstr>
      <vt:lpstr>5. Художественное творчество. Рисование деревьев.</vt:lpstr>
      <vt:lpstr>6. Коллективная работа   «Городской парк».</vt:lpstr>
      <vt:lpstr> 7. Развлечение «Экологическая тропа» Цель: повышение экологической грамотности детей через правильное взаимодействие с окружающей природой. </vt:lpstr>
      <vt:lpstr>8. Коллаж «Как мы с семьей ходим в парк»</vt:lpstr>
      <vt:lpstr> 9. Коллективная разработка карты зеленых насаждений детского сада </vt:lpstr>
      <vt:lpstr>Цикл дидактических игр по карте</vt:lpstr>
      <vt:lpstr>Заключение</vt:lpstr>
      <vt:lpstr>Перечень электронных ресурсов</vt:lpstr>
      <vt:lpstr>Спасибо за внимание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Офис1</cp:lastModifiedBy>
  <cp:revision>179</cp:revision>
  <dcterms:created xsi:type="dcterms:W3CDTF">2016-11-18T14:12:19Z</dcterms:created>
  <dcterms:modified xsi:type="dcterms:W3CDTF">2021-12-01T11:24:01Z</dcterms:modified>
</cp:coreProperties>
</file>