
<file path=[Content_Types].xml><?xml version="1.0" encoding="utf-8"?>
<Types xmlns="http://schemas.openxmlformats.org/package/2006/content-types">
  <Override PartName="/customXml/itemProps2.xml" ContentType="application/vnd.openxmlformats-officedocument.customXmlProperties+xml"/>
  <Override PartName="/customXml/itemProps3.xml" ContentType="application/vnd.openxmlformats-officedocument.customXmlProperties+xml"/>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679" r:id="rId4"/>
  </p:sldMasterIdLst>
  <p:handoutMasterIdLst>
    <p:handoutMasterId r:id="rId25"/>
  </p:handoutMasterIdLst>
  <p:sldIdLst>
    <p:sldId id="257" r:id="rId5"/>
    <p:sldId id="284" r:id="rId6"/>
    <p:sldId id="259" r:id="rId7"/>
    <p:sldId id="286" r:id="rId8"/>
    <p:sldId id="285" r:id="rId9"/>
    <p:sldId id="287" r:id="rId10"/>
    <p:sldId id="288" r:id="rId11"/>
    <p:sldId id="280" r:id="rId12"/>
    <p:sldId id="263" r:id="rId13"/>
    <p:sldId id="277" r:id="rId14"/>
    <p:sldId id="289" r:id="rId15"/>
    <p:sldId id="276" r:id="rId16"/>
    <p:sldId id="275" r:id="rId17"/>
    <p:sldId id="274" r:id="rId18"/>
    <p:sldId id="290" r:id="rId19"/>
    <p:sldId id="264" r:id="rId20"/>
    <p:sldId id="266" r:id="rId21"/>
    <p:sldId id="278" r:id="rId22"/>
    <p:sldId id="271" r:id="rId23"/>
    <p:sldId id="262" r:id="rId24"/>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Автор"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3E8C6"/>
    <a:srgbClr val="FFFF99"/>
    <a:srgbClr val="FFFF66"/>
    <a:srgbClr val="52D0D4"/>
    <a:srgbClr val="FF33CC"/>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3052" autoAdjust="0"/>
  </p:normalViewPr>
  <p:slideViewPr>
    <p:cSldViewPr snapToGrid="0">
      <p:cViewPr varScale="1">
        <p:scale>
          <a:sx n="65" d="100"/>
          <a:sy n="65" d="100"/>
        </p:scale>
        <p:origin x="-1434" y="-114"/>
      </p:cViewPr>
      <p:guideLst>
        <p:guide orient="horz" pos="2160"/>
        <p:guide pos="2880"/>
      </p:guideLst>
    </p:cSldViewPr>
  </p:slideViewPr>
  <p:notesTextViewPr>
    <p:cViewPr>
      <p:scale>
        <a:sx n="1" d="1"/>
        <a:sy n="1" d="1"/>
      </p:scale>
      <p:origin x="0" y="0"/>
    </p:cViewPr>
  </p:notesTextViewPr>
  <p:notesViewPr>
    <p:cSldViewPr snapToGrid="0">
      <p:cViewPr varScale="1">
        <p:scale>
          <a:sx n="89" d="100"/>
          <a:sy n="89" d="100"/>
        </p:scale>
        <p:origin x="3798" y="10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ru-RU"/>
          </a:p>
        </p:txBody>
      </p:sp>
      <p:sp>
        <p:nvSpPr>
          <p:cNvPr id="3" name="Дата 2"/>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B2EDF3F9-A383-40CF-841B-6426D82ECB85}" type="datetimeFigureOut">
              <a:rPr lang="ru-RU" smtClean="0"/>
              <a:pPr/>
              <a:t>11.08.2021</a:t>
            </a:fld>
            <a:endParaRPr lang="ru-RU"/>
          </a:p>
        </p:txBody>
      </p:sp>
      <p:sp>
        <p:nvSpPr>
          <p:cNvPr id="4" name="Нижний колонтитул 3"/>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ru-RU"/>
          </a:p>
        </p:txBody>
      </p:sp>
      <p:sp>
        <p:nvSpPr>
          <p:cNvPr id="5" name="Номер слайда 4"/>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D9BDF9E2-D527-45E4-B727-833247D273AD}" type="slidenum">
              <a:rPr lang="ru-RU" smtClean="0"/>
              <a:pPr/>
              <a:t>‹#›</a:t>
            </a:fld>
            <a:endParaRPr lang="ru-RU"/>
          </a:p>
        </p:txBody>
      </p:sp>
    </p:spTree>
    <p:extLst>
      <p:ext uri="{BB962C8B-B14F-4D97-AF65-F5344CB8AC3E}">
        <p14:creationId xmlns:p14="http://schemas.microsoft.com/office/powerpoint/2010/main" xmlns="" val="195527582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05244" y="1801368"/>
            <a:ext cx="6858000" cy="1271668"/>
          </a:xfrm>
          <a:prstGeom prst="rect">
            <a:avLst/>
          </a:prstGeom>
        </p:spPr>
        <p:txBody>
          <a:bodyPr anchor="b"/>
          <a:lstStyle>
            <a:lvl1pPr algn="ctr">
              <a:defRPr sz="45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2411259" y="4566542"/>
            <a:ext cx="4321480" cy="1655762"/>
          </a:xfrm>
          <a:prstGeom prst="rect">
            <a:avLst/>
          </a:prstGeom>
        </p:spPr>
        <p:txBody>
          <a:bodyPr/>
          <a:lstStyle>
            <a:lvl1pPr marL="0" indent="0" algn="ctr">
              <a:buNone/>
              <a:defRPr sz="1800">
                <a:solidFill>
                  <a:schemeClr val="accent1">
                    <a:lumMod val="75000"/>
                  </a:schemeClr>
                </a:solidFill>
                <a:latin typeface="Segoe UI Light" panose="020B0502040204020203" pitchFamily="34" charset="0"/>
                <a:cs typeface="Segoe UI Light"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dirty="0"/>
          </a:p>
        </p:txBody>
      </p:sp>
      <p:pic>
        <p:nvPicPr>
          <p:cNvPr id="8" name="Рисунок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2866416" y="4919473"/>
            <a:ext cx="585584" cy="1813213"/>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2866416" y="2486190"/>
            <a:ext cx="4896829" cy="3339888"/>
          </a:xfrm>
          <a:prstGeom prst="rect">
            <a:avLst/>
          </a:prstGeom>
        </p:spPr>
      </p:pic>
      <p:pic>
        <p:nvPicPr>
          <p:cNvPr id="4" name="Рисунок 3"/>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1728217" y="3148546"/>
            <a:ext cx="710246" cy="888846"/>
          </a:xfrm>
          <a:prstGeom prst="rect">
            <a:avLst/>
          </a:prstGeom>
        </p:spPr>
      </p:pic>
      <p:pic>
        <p:nvPicPr>
          <p:cNvPr id="5" name="Рисунок 4"/>
          <p:cNvPicPr>
            <a:picLocks noChangeAspect="1"/>
          </p:cNvPicPr>
          <p:nvPr userDrawn="1"/>
        </p:nvPicPr>
        <p:blipFill>
          <a:blip r:embed="rId6" cstate="print">
            <a:extLst>
              <a:ext uri="{28A0092B-C50C-407E-A947-70E740481C1C}">
                <a14:useLocalDpi xmlns:a14="http://schemas.microsoft.com/office/drawing/2010/main" xmlns="" val="0"/>
              </a:ext>
            </a:extLst>
          </a:blip>
          <a:stretch>
            <a:fillRect/>
          </a:stretch>
        </p:blipFill>
        <p:spPr>
          <a:xfrm rot="21284064" flipH="1">
            <a:off x="6780068" y="280346"/>
            <a:ext cx="1215000" cy="1449746"/>
          </a:xfrm>
          <a:prstGeom prst="rect">
            <a:avLst/>
          </a:prstGeom>
        </p:spPr>
      </p:pic>
      <p:pic>
        <p:nvPicPr>
          <p:cNvPr id="6" name="Рисунок 5"/>
          <p:cNvPicPr>
            <a:picLocks noChangeAspect="1"/>
          </p:cNvPicPr>
          <p:nvPr userDrawn="1"/>
        </p:nvPicPr>
        <p:blipFill>
          <a:blip r:embed="rId7" cstate="print">
            <a:extLst>
              <a:ext uri="{28A0092B-C50C-407E-A947-70E740481C1C}">
                <a14:useLocalDpi xmlns:a14="http://schemas.microsoft.com/office/drawing/2010/main" xmlns="" val="0"/>
              </a:ext>
            </a:extLst>
          </a:blip>
          <a:stretch>
            <a:fillRect/>
          </a:stretch>
        </p:blipFill>
        <p:spPr>
          <a:xfrm rot="922264">
            <a:off x="324654" y="866690"/>
            <a:ext cx="1711137" cy="1341106"/>
          </a:xfrm>
          <a:prstGeom prst="rect">
            <a:avLst/>
          </a:prstGeom>
        </p:spPr>
      </p:pic>
      <p:pic>
        <p:nvPicPr>
          <p:cNvPr id="7" name="Рисунок 6"/>
          <p:cNvPicPr>
            <a:picLocks noChangeAspect="1"/>
          </p:cNvPicPr>
          <p:nvPr userDrawn="1"/>
        </p:nvPicPr>
        <p:blipFill>
          <a:blip r:embed="rId8" cstate="print">
            <a:extLst>
              <a:ext uri="{28A0092B-C50C-407E-A947-70E740481C1C}">
                <a14:useLocalDpi xmlns:a14="http://schemas.microsoft.com/office/drawing/2010/main" xmlns="" val="0"/>
              </a:ext>
            </a:extLst>
          </a:blip>
          <a:stretch>
            <a:fillRect/>
          </a:stretch>
        </p:blipFill>
        <p:spPr>
          <a:xfrm>
            <a:off x="525809" y="5120640"/>
            <a:ext cx="346955" cy="910292"/>
          </a:xfrm>
          <a:prstGeom prst="rect">
            <a:avLst/>
          </a:prstGeom>
        </p:spPr>
      </p:pic>
      <p:pic>
        <p:nvPicPr>
          <p:cNvPr id="10" name="Рисунок 9"/>
          <p:cNvPicPr>
            <a:picLocks noChangeAspect="1"/>
          </p:cNvPicPr>
          <p:nvPr userDrawn="1"/>
        </p:nvPicPr>
        <p:blipFill>
          <a:blip r:embed="rId9" cstate="print">
            <a:extLst>
              <a:ext uri="{28A0092B-C50C-407E-A947-70E740481C1C}">
                <a14:useLocalDpi xmlns:a14="http://schemas.microsoft.com/office/drawing/2010/main" xmlns="" val="0"/>
              </a:ext>
            </a:extLst>
          </a:blip>
          <a:stretch>
            <a:fillRect/>
          </a:stretch>
        </p:blipFill>
        <p:spPr>
          <a:xfrm>
            <a:off x="3159207" y="-494119"/>
            <a:ext cx="2044505" cy="2888194"/>
          </a:xfrm>
          <a:prstGeom prst="rect">
            <a:avLst/>
          </a:prstGeom>
        </p:spPr>
      </p:pic>
      <p:pic>
        <p:nvPicPr>
          <p:cNvPr id="11" name="Рисунок 10"/>
          <p:cNvPicPr>
            <a:picLocks noChangeAspect="1"/>
          </p:cNvPicPr>
          <p:nvPr userDrawn="1"/>
        </p:nvPicPr>
        <p:blipFill>
          <a:blip r:embed="rId10" cstate="print">
            <a:extLst>
              <a:ext uri="{28A0092B-C50C-407E-A947-70E740481C1C}">
                <a14:useLocalDpi xmlns:a14="http://schemas.microsoft.com/office/drawing/2010/main" xmlns="" val="0"/>
              </a:ext>
            </a:extLst>
          </a:blip>
          <a:stretch>
            <a:fillRect/>
          </a:stretch>
        </p:blipFill>
        <p:spPr>
          <a:xfrm>
            <a:off x="5734140" y="785524"/>
            <a:ext cx="391197" cy="818616"/>
          </a:xfrm>
          <a:prstGeom prst="rect">
            <a:avLst/>
          </a:prstGeom>
        </p:spPr>
      </p:pic>
    </p:spTree>
    <p:extLst>
      <p:ext uri="{BB962C8B-B14F-4D97-AF65-F5344CB8AC3E}">
        <p14:creationId xmlns:p14="http://schemas.microsoft.com/office/powerpoint/2010/main" xmlns="" val="40066536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Макет_вопроса">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1013945" y="1031437"/>
            <a:ext cx="3629259" cy="3795396"/>
          </a:xfrm>
          <a:prstGeom prst="rect">
            <a:avLst/>
          </a:prstGeom>
          <a:solidFill>
            <a:schemeClr val="bg1"/>
          </a:solidFill>
          <a:ln w="38100">
            <a:noFill/>
          </a:ln>
        </p:spPr>
        <p:txBody>
          <a:bodyPr vert="horz" lIns="91440" tIns="45720" rIns="91440" bIns="45720" rtlCol="0" anchor="ctr">
            <a:normAutofit/>
          </a:bodyPr>
          <a:lstStyle>
            <a:lvl1pPr algn="ctr">
              <a:defRPr sz="3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0" name="Text Placeholder 3"/>
          <p:cNvSpPr>
            <a:spLocks noGrp="1"/>
          </p:cNvSpPr>
          <p:nvPr>
            <p:ph type="body" sz="quarter" idx="13" hasCustomPrompt="1"/>
          </p:nvPr>
        </p:nvSpPr>
        <p:spPr>
          <a:xfrm>
            <a:off x="5204419" y="1032932"/>
            <a:ext cx="2531405"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marL="257175" indent="0">
              <a:buFontTx/>
              <a:buNone/>
              <a:defRPr sz="1050">
                <a:solidFill>
                  <a:srgbClr val="418E03"/>
                </a:solidFill>
                <a:latin typeface="Segoe UI" panose="020B0502040204020203" pitchFamily="34" charset="0"/>
                <a:cs typeface="Segoe UI" panose="020B0502040204020203" pitchFamily="34" charset="0"/>
              </a:defRPr>
            </a:lvl2pPr>
            <a:lvl3pPr marL="514350" indent="0">
              <a:buFontTx/>
              <a:buNone/>
              <a:defRPr sz="1050">
                <a:solidFill>
                  <a:srgbClr val="418E03"/>
                </a:solidFill>
                <a:latin typeface="Segoe UI" panose="020B0502040204020203" pitchFamily="34" charset="0"/>
                <a:cs typeface="Segoe UI" panose="020B0502040204020203" pitchFamily="34" charset="0"/>
              </a:defRPr>
            </a:lvl3pPr>
            <a:lvl4pPr marL="771525" indent="0">
              <a:buFontTx/>
              <a:buNone/>
              <a:defRPr sz="1050">
                <a:solidFill>
                  <a:srgbClr val="418E03"/>
                </a:solidFill>
                <a:latin typeface="Segoe UI" panose="020B0502040204020203" pitchFamily="34" charset="0"/>
                <a:cs typeface="Segoe UI" panose="020B0502040204020203" pitchFamily="34" charset="0"/>
              </a:defRPr>
            </a:lvl4pPr>
            <a:lvl5pPr marL="1028700" indent="0">
              <a:buFontTx/>
              <a:buNone/>
              <a:defRPr sz="105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1" name="Text Placeholder 6"/>
          <p:cNvSpPr>
            <a:spLocks noGrp="1"/>
          </p:cNvSpPr>
          <p:nvPr>
            <p:ph type="body" sz="quarter" idx="14" hasCustomPrompt="1"/>
          </p:nvPr>
        </p:nvSpPr>
        <p:spPr>
          <a:xfrm>
            <a:off x="5204419" y="2497135"/>
            <a:ext cx="2531405"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a:defRPr sz="1050">
                <a:latin typeface="Segoe UI" panose="020B0502040204020203" pitchFamily="34" charset="0"/>
                <a:cs typeface="Segoe UI" panose="020B0502040204020203" pitchFamily="34" charset="0"/>
              </a:defRPr>
            </a:lvl2pPr>
            <a:lvl3pPr>
              <a:defRPr sz="1050">
                <a:latin typeface="Segoe UI" panose="020B0502040204020203" pitchFamily="34" charset="0"/>
                <a:cs typeface="Segoe UI" panose="020B0502040204020203" pitchFamily="34" charset="0"/>
              </a:defRPr>
            </a:lvl3pPr>
            <a:lvl4pPr>
              <a:defRPr sz="1050">
                <a:latin typeface="Segoe UI" panose="020B0502040204020203" pitchFamily="34" charset="0"/>
                <a:cs typeface="Segoe UI" panose="020B0502040204020203" pitchFamily="34" charset="0"/>
              </a:defRPr>
            </a:lvl4pPr>
            <a:lvl5pPr>
              <a:defRPr sz="105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2" name="Text Placeholder 10"/>
          <p:cNvSpPr>
            <a:spLocks noGrp="1"/>
          </p:cNvSpPr>
          <p:nvPr>
            <p:ph type="body" sz="quarter" idx="15" hasCustomPrompt="1"/>
          </p:nvPr>
        </p:nvSpPr>
        <p:spPr>
          <a:xfrm>
            <a:off x="5179527" y="3962833"/>
            <a:ext cx="2556298"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marL="257175" indent="0" algn="ctr">
              <a:buFontTx/>
              <a:buNone/>
              <a:defRPr sz="1050">
                <a:latin typeface="Segoe UI" panose="020B0502040204020203" pitchFamily="34" charset="0"/>
                <a:cs typeface="Segoe UI" panose="020B0502040204020203" pitchFamily="34" charset="0"/>
              </a:defRPr>
            </a:lvl2pPr>
            <a:lvl3pPr marL="514350" indent="0" algn="ctr">
              <a:buFontTx/>
              <a:buNone/>
              <a:defRPr sz="1050">
                <a:latin typeface="Segoe UI" panose="020B0502040204020203" pitchFamily="34" charset="0"/>
                <a:cs typeface="Segoe UI" panose="020B0502040204020203" pitchFamily="34" charset="0"/>
              </a:defRPr>
            </a:lvl3pPr>
            <a:lvl4pPr marL="771525" indent="0" algn="ctr">
              <a:buFontTx/>
              <a:buNone/>
              <a:defRPr sz="1050">
                <a:latin typeface="Segoe UI" panose="020B0502040204020203" pitchFamily="34" charset="0"/>
                <a:cs typeface="Segoe UI" panose="020B0502040204020203" pitchFamily="34" charset="0"/>
              </a:defRPr>
            </a:lvl4pPr>
            <a:lvl5pPr marL="1028700" indent="0" algn="ctr">
              <a:buFontTx/>
              <a:buNone/>
              <a:defRPr sz="105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Tree>
    <p:extLst>
      <p:ext uri="{BB962C8B-B14F-4D97-AF65-F5344CB8AC3E}">
        <p14:creationId xmlns:p14="http://schemas.microsoft.com/office/powerpoint/2010/main" xmlns="" val="41687916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Макет_вопроса">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1013945" y="1031437"/>
            <a:ext cx="3629259" cy="3795396"/>
          </a:xfrm>
          <a:prstGeom prst="rect">
            <a:avLst/>
          </a:prstGeom>
          <a:solidFill>
            <a:schemeClr val="bg1"/>
          </a:solidFill>
          <a:ln w="38100">
            <a:noFill/>
          </a:ln>
        </p:spPr>
        <p:txBody>
          <a:bodyPr vert="horz" lIns="91440" tIns="45720" rIns="91440" bIns="45720" rtlCol="0" anchor="ctr">
            <a:normAutofit/>
          </a:bodyPr>
          <a:lstStyle>
            <a:lvl1pPr algn="ctr">
              <a:defRPr sz="3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0" name="Text Placeholder 3"/>
          <p:cNvSpPr>
            <a:spLocks noGrp="1"/>
          </p:cNvSpPr>
          <p:nvPr>
            <p:ph type="body" sz="quarter" idx="13" hasCustomPrompt="1"/>
          </p:nvPr>
        </p:nvSpPr>
        <p:spPr>
          <a:xfrm>
            <a:off x="5204419" y="1032932"/>
            <a:ext cx="2531405"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marL="257175" indent="0">
              <a:buFontTx/>
              <a:buNone/>
              <a:defRPr sz="1050">
                <a:solidFill>
                  <a:srgbClr val="418E03"/>
                </a:solidFill>
                <a:latin typeface="Segoe UI" panose="020B0502040204020203" pitchFamily="34" charset="0"/>
                <a:cs typeface="Segoe UI" panose="020B0502040204020203" pitchFamily="34" charset="0"/>
              </a:defRPr>
            </a:lvl2pPr>
            <a:lvl3pPr marL="514350" indent="0">
              <a:buFontTx/>
              <a:buNone/>
              <a:defRPr sz="1050">
                <a:solidFill>
                  <a:srgbClr val="418E03"/>
                </a:solidFill>
                <a:latin typeface="Segoe UI" panose="020B0502040204020203" pitchFamily="34" charset="0"/>
                <a:cs typeface="Segoe UI" panose="020B0502040204020203" pitchFamily="34" charset="0"/>
              </a:defRPr>
            </a:lvl3pPr>
            <a:lvl4pPr marL="771525" indent="0">
              <a:buFontTx/>
              <a:buNone/>
              <a:defRPr sz="1050">
                <a:solidFill>
                  <a:srgbClr val="418E03"/>
                </a:solidFill>
                <a:latin typeface="Segoe UI" panose="020B0502040204020203" pitchFamily="34" charset="0"/>
                <a:cs typeface="Segoe UI" panose="020B0502040204020203" pitchFamily="34" charset="0"/>
              </a:defRPr>
            </a:lvl4pPr>
            <a:lvl5pPr marL="1028700" indent="0">
              <a:buFontTx/>
              <a:buNone/>
              <a:defRPr sz="105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1" name="Text Placeholder 6"/>
          <p:cNvSpPr>
            <a:spLocks noGrp="1"/>
          </p:cNvSpPr>
          <p:nvPr>
            <p:ph type="body" sz="quarter" idx="14" hasCustomPrompt="1"/>
          </p:nvPr>
        </p:nvSpPr>
        <p:spPr>
          <a:xfrm>
            <a:off x="5204419" y="2497135"/>
            <a:ext cx="2531405"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a:defRPr sz="1050">
                <a:latin typeface="Segoe UI" panose="020B0502040204020203" pitchFamily="34" charset="0"/>
                <a:cs typeface="Segoe UI" panose="020B0502040204020203" pitchFamily="34" charset="0"/>
              </a:defRPr>
            </a:lvl2pPr>
            <a:lvl3pPr>
              <a:defRPr sz="1050">
                <a:latin typeface="Segoe UI" panose="020B0502040204020203" pitchFamily="34" charset="0"/>
                <a:cs typeface="Segoe UI" panose="020B0502040204020203" pitchFamily="34" charset="0"/>
              </a:defRPr>
            </a:lvl3pPr>
            <a:lvl4pPr>
              <a:defRPr sz="1050">
                <a:latin typeface="Segoe UI" panose="020B0502040204020203" pitchFamily="34" charset="0"/>
                <a:cs typeface="Segoe UI" panose="020B0502040204020203" pitchFamily="34" charset="0"/>
              </a:defRPr>
            </a:lvl4pPr>
            <a:lvl5pPr>
              <a:defRPr sz="105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2" name="Text Placeholder 10"/>
          <p:cNvSpPr>
            <a:spLocks noGrp="1"/>
          </p:cNvSpPr>
          <p:nvPr>
            <p:ph type="body" sz="quarter" idx="15" hasCustomPrompt="1"/>
          </p:nvPr>
        </p:nvSpPr>
        <p:spPr>
          <a:xfrm>
            <a:off x="5179527" y="3962833"/>
            <a:ext cx="2556298"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marL="257175" indent="0" algn="ctr">
              <a:buFontTx/>
              <a:buNone/>
              <a:defRPr sz="1050">
                <a:latin typeface="Segoe UI" panose="020B0502040204020203" pitchFamily="34" charset="0"/>
                <a:cs typeface="Segoe UI" panose="020B0502040204020203" pitchFamily="34" charset="0"/>
              </a:defRPr>
            </a:lvl2pPr>
            <a:lvl3pPr marL="514350" indent="0" algn="ctr">
              <a:buFontTx/>
              <a:buNone/>
              <a:defRPr sz="1050">
                <a:latin typeface="Segoe UI" panose="020B0502040204020203" pitchFamily="34" charset="0"/>
                <a:cs typeface="Segoe UI" panose="020B0502040204020203" pitchFamily="34" charset="0"/>
              </a:defRPr>
            </a:lvl3pPr>
            <a:lvl4pPr marL="771525" indent="0" algn="ctr">
              <a:buFontTx/>
              <a:buNone/>
              <a:defRPr sz="1050">
                <a:latin typeface="Segoe UI" panose="020B0502040204020203" pitchFamily="34" charset="0"/>
                <a:cs typeface="Segoe UI" panose="020B0502040204020203" pitchFamily="34" charset="0"/>
              </a:defRPr>
            </a:lvl4pPr>
            <a:lvl5pPr marL="1028700" indent="0" algn="ctr">
              <a:buFontTx/>
              <a:buNone/>
              <a:defRPr sz="105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pic>
        <p:nvPicPr>
          <p:cNvPr id="2" name="Рисунок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299859" y="4982081"/>
            <a:ext cx="1698356" cy="133108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flipH="1">
            <a:off x="7889131" y="624269"/>
            <a:ext cx="815816" cy="101917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7889131" y="2288674"/>
            <a:ext cx="1034156" cy="1280922"/>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666160" y="160763"/>
            <a:ext cx="633700" cy="793051"/>
          </a:xfrm>
          <a:prstGeom prst="rect">
            <a:avLst/>
          </a:prstGeom>
        </p:spPr>
      </p:pic>
      <p:pic>
        <p:nvPicPr>
          <p:cNvPr id="9" name="Рисунок 8"/>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610759" y="1896932"/>
            <a:ext cx="309776" cy="812747"/>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xmlns="" val="0"/>
              </a:ext>
            </a:extLst>
          </a:blip>
          <a:stretch>
            <a:fillRect/>
          </a:stretch>
        </p:blipFill>
        <p:spPr>
          <a:xfrm>
            <a:off x="8126121" y="3776472"/>
            <a:ext cx="797166" cy="1357383"/>
          </a:xfrm>
          <a:prstGeom prst="rect">
            <a:avLst/>
          </a:prstGeom>
        </p:spPr>
      </p:pic>
    </p:spTree>
    <p:extLst>
      <p:ext uri="{BB962C8B-B14F-4D97-AF65-F5344CB8AC3E}">
        <p14:creationId xmlns:p14="http://schemas.microsoft.com/office/powerpoint/2010/main" xmlns="" val="10616117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Макет_вопроса">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125462" y="-416425"/>
            <a:ext cx="1579197" cy="2230872"/>
          </a:xfrm>
          <a:prstGeom prst="rect">
            <a:avLst/>
          </a:prstGeom>
        </p:spPr>
      </p:pic>
      <p:sp>
        <p:nvSpPr>
          <p:cNvPr id="6" name="Заголовок 1"/>
          <p:cNvSpPr>
            <a:spLocks noGrp="1"/>
          </p:cNvSpPr>
          <p:nvPr>
            <p:ph type="title"/>
          </p:nvPr>
        </p:nvSpPr>
        <p:spPr>
          <a:xfrm>
            <a:off x="1013945" y="1031437"/>
            <a:ext cx="3629259" cy="3795396"/>
          </a:xfrm>
          <a:prstGeom prst="rect">
            <a:avLst/>
          </a:prstGeom>
          <a:solidFill>
            <a:schemeClr val="bg1"/>
          </a:solidFill>
          <a:ln w="38100">
            <a:noFill/>
          </a:ln>
        </p:spPr>
        <p:txBody>
          <a:bodyPr vert="horz" lIns="91440" tIns="45720" rIns="91440" bIns="45720" rtlCol="0" anchor="ctr">
            <a:normAutofit/>
          </a:bodyPr>
          <a:lstStyle>
            <a:lvl1pPr algn="ctr">
              <a:defRPr sz="3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0" name="Text Placeholder 3"/>
          <p:cNvSpPr>
            <a:spLocks noGrp="1"/>
          </p:cNvSpPr>
          <p:nvPr>
            <p:ph type="body" sz="quarter" idx="13" hasCustomPrompt="1"/>
          </p:nvPr>
        </p:nvSpPr>
        <p:spPr>
          <a:xfrm>
            <a:off x="5204419" y="1032932"/>
            <a:ext cx="2531405"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marL="257175" indent="0">
              <a:buFontTx/>
              <a:buNone/>
              <a:defRPr sz="1050">
                <a:solidFill>
                  <a:srgbClr val="418E03"/>
                </a:solidFill>
                <a:latin typeface="Segoe UI" panose="020B0502040204020203" pitchFamily="34" charset="0"/>
                <a:cs typeface="Segoe UI" panose="020B0502040204020203" pitchFamily="34" charset="0"/>
              </a:defRPr>
            </a:lvl2pPr>
            <a:lvl3pPr marL="514350" indent="0">
              <a:buFontTx/>
              <a:buNone/>
              <a:defRPr sz="1050">
                <a:solidFill>
                  <a:srgbClr val="418E03"/>
                </a:solidFill>
                <a:latin typeface="Segoe UI" panose="020B0502040204020203" pitchFamily="34" charset="0"/>
                <a:cs typeface="Segoe UI" panose="020B0502040204020203" pitchFamily="34" charset="0"/>
              </a:defRPr>
            </a:lvl3pPr>
            <a:lvl4pPr marL="771525" indent="0">
              <a:buFontTx/>
              <a:buNone/>
              <a:defRPr sz="1050">
                <a:solidFill>
                  <a:srgbClr val="418E03"/>
                </a:solidFill>
                <a:latin typeface="Segoe UI" panose="020B0502040204020203" pitchFamily="34" charset="0"/>
                <a:cs typeface="Segoe UI" panose="020B0502040204020203" pitchFamily="34" charset="0"/>
              </a:defRPr>
            </a:lvl4pPr>
            <a:lvl5pPr marL="1028700" indent="0">
              <a:buFontTx/>
              <a:buNone/>
              <a:defRPr sz="105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1" name="Text Placeholder 6"/>
          <p:cNvSpPr>
            <a:spLocks noGrp="1"/>
          </p:cNvSpPr>
          <p:nvPr>
            <p:ph type="body" sz="quarter" idx="14" hasCustomPrompt="1"/>
          </p:nvPr>
        </p:nvSpPr>
        <p:spPr>
          <a:xfrm>
            <a:off x="5204419" y="2497135"/>
            <a:ext cx="2531405"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a:defRPr sz="1050">
                <a:latin typeface="Segoe UI" panose="020B0502040204020203" pitchFamily="34" charset="0"/>
                <a:cs typeface="Segoe UI" panose="020B0502040204020203" pitchFamily="34" charset="0"/>
              </a:defRPr>
            </a:lvl2pPr>
            <a:lvl3pPr>
              <a:defRPr sz="1050">
                <a:latin typeface="Segoe UI" panose="020B0502040204020203" pitchFamily="34" charset="0"/>
                <a:cs typeface="Segoe UI" panose="020B0502040204020203" pitchFamily="34" charset="0"/>
              </a:defRPr>
            </a:lvl3pPr>
            <a:lvl4pPr>
              <a:defRPr sz="1050">
                <a:latin typeface="Segoe UI" panose="020B0502040204020203" pitchFamily="34" charset="0"/>
                <a:cs typeface="Segoe UI" panose="020B0502040204020203" pitchFamily="34" charset="0"/>
              </a:defRPr>
            </a:lvl4pPr>
            <a:lvl5pPr>
              <a:defRPr sz="105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2" name="Text Placeholder 10"/>
          <p:cNvSpPr>
            <a:spLocks noGrp="1"/>
          </p:cNvSpPr>
          <p:nvPr>
            <p:ph type="body" sz="quarter" idx="15" hasCustomPrompt="1"/>
          </p:nvPr>
        </p:nvSpPr>
        <p:spPr>
          <a:xfrm>
            <a:off x="5179527" y="3962833"/>
            <a:ext cx="2556298"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marL="257175" indent="0" algn="ctr">
              <a:buFontTx/>
              <a:buNone/>
              <a:defRPr sz="1050">
                <a:latin typeface="Segoe UI" panose="020B0502040204020203" pitchFamily="34" charset="0"/>
                <a:cs typeface="Segoe UI" panose="020B0502040204020203" pitchFamily="34" charset="0"/>
              </a:defRPr>
            </a:lvl2pPr>
            <a:lvl3pPr marL="514350" indent="0" algn="ctr">
              <a:buFontTx/>
              <a:buNone/>
              <a:defRPr sz="1050">
                <a:latin typeface="Segoe UI" panose="020B0502040204020203" pitchFamily="34" charset="0"/>
                <a:cs typeface="Segoe UI" panose="020B0502040204020203" pitchFamily="34" charset="0"/>
              </a:defRPr>
            </a:lvl3pPr>
            <a:lvl4pPr marL="771525" indent="0" algn="ctr">
              <a:buFontTx/>
              <a:buNone/>
              <a:defRPr sz="1050">
                <a:latin typeface="Segoe UI" panose="020B0502040204020203" pitchFamily="34" charset="0"/>
                <a:cs typeface="Segoe UI" panose="020B0502040204020203" pitchFamily="34" charset="0"/>
              </a:defRPr>
            </a:lvl4pPr>
            <a:lvl5pPr marL="1028700" indent="0" algn="ctr">
              <a:buFontTx/>
              <a:buNone/>
              <a:defRPr sz="105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pic>
        <p:nvPicPr>
          <p:cNvPr id="5" name="Рисунок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4082059" y="105247"/>
            <a:ext cx="561146" cy="702253"/>
          </a:xfrm>
          <a:prstGeom prst="rect">
            <a:avLst/>
          </a:prstGeom>
        </p:spPr>
      </p:pic>
      <p:pic>
        <p:nvPicPr>
          <p:cNvPr id="14" name="Рисунок 13"/>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491646" y="1617231"/>
            <a:ext cx="442913" cy="1162050"/>
          </a:xfrm>
          <a:prstGeom prst="rect">
            <a:avLst/>
          </a:prstGeom>
        </p:spPr>
      </p:pic>
      <p:pic>
        <p:nvPicPr>
          <p:cNvPr id="15" name="Рисунок 14"/>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8259359" y="4179049"/>
            <a:ext cx="624193" cy="1062851"/>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xmlns="" val="0"/>
              </a:ext>
            </a:extLst>
          </a:blip>
          <a:stretch>
            <a:fillRect/>
          </a:stretch>
        </p:blipFill>
        <p:spPr>
          <a:xfrm>
            <a:off x="5003119" y="4768561"/>
            <a:ext cx="1123482" cy="946676"/>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xmlns="" val="0"/>
              </a:ext>
            </a:extLst>
          </a:blip>
          <a:stretch>
            <a:fillRect/>
          </a:stretch>
        </p:blipFill>
        <p:spPr>
          <a:xfrm>
            <a:off x="4271326" y="5605931"/>
            <a:ext cx="1019964" cy="1263343"/>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xmlns="" val="0"/>
              </a:ext>
            </a:extLst>
          </a:blip>
          <a:stretch>
            <a:fillRect/>
          </a:stretch>
        </p:blipFill>
        <p:spPr>
          <a:xfrm>
            <a:off x="4386954" y="5631448"/>
            <a:ext cx="1038004" cy="662763"/>
          </a:xfrm>
          <a:prstGeom prst="rect">
            <a:avLst/>
          </a:prstGeom>
        </p:spPr>
      </p:pic>
    </p:spTree>
    <p:extLst>
      <p:ext uri="{BB962C8B-B14F-4D97-AF65-F5344CB8AC3E}">
        <p14:creationId xmlns:p14="http://schemas.microsoft.com/office/powerpoint/2010/main" xmlns="" val="23312661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Макет_вопрос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304691" y="-347322"/>
            <a:ext cx="1761541" cy="2488462"/>
          </a:xfrm>
          <a:prstGeom prst="rect">
            <a:avLst/>
          </a:prstGeom>
        </p:spPr>
      </p:pic>
      <p:sp>
        <p:nvSpPr>
          <p:cNvPr id="6" name="Заголовок 1"/>
          <p:cNvSpPr>
            <a:spLocks noGrp="1"/>
          </p:cNvSpPr>
          <p:nvPr>
            <p:ph type="title"/>
          </p:nvPr>
        </p:nvSpPr>
        <p:spPr>
          <a:xfrm>
            <a:off x="1013945" y="1031437"/>
            <a:ext cx="3629259" cy="3795396"/>
          </a:xfrm>
          <a:prstGeom prst="rect">
            <a:avLst/>
          </a:prstGeom>
          <a:solidFill>
            <a:schemeClr val="bg1"/>
          </a:solidFill>
          <a:ln w="38100">
            <a:noFill/>
          </a:ln>
        </p:spPr>
        <p:txBody>
          <a:bodyPr vert="horz" lIns="91440" tIns="45720" rIns="91440" bIns="45720" rtlCol="0" anchor="ctr">
            <a:normAutofit/>
          </a:bodyPr>
          <a:lstStyle>
            <a:lvl1pPr algn="ctr">
              <a:defRPr sz="3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0" name="Text Placeholder 3"/>
          <p:cNvSpPr>
            <a:spLocks noGrp="1"/>
          </p:cNvSpPr>
          <p:nvPr>
            <p:ph type="body" sz="quarter" idx="13" hasCustomPrompt="1"/>
          </p:nvPr>
        </p:nvSpPr>
        <p:spPr>
          <a:xfrm>
            <a:off x="5204419" y="1032932"/>
            <a:ext cx="2531405"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marL="257175" indent="0">
              <a:buFontTx/>
              <a:buNone/>
              <a:defRPr sz="1050">
                <a:solidFill>
                  <a:srgbClr val="418E03"/>
                </a:solidFill>
                <a:latin typeface="Segoe UI" panose="020B0502040204020203" pitchFamily="34" charset="0"/>
                <a:cs typeface="Segoe UI" panose="020B0502040204020203" pitchFamily="34" charset="0"/>
              </a:defRPr>
            </a:lvl2pPr>
            <a:lvl3pPr marL="514350" indent="0">
              <a:buFontTx/>
              <a:buNone/>
              <a:defRPr sz="1050">
                <a:solidFill>
                  <a:srgbClr val="418E03"/>
                </a:solidFill>
                <a:latin typeface="Segoe UI" panose="020B0502040204020203" pitchFamily="34" charset="0"/>
                <a:cs typeface="Segoe UI" panose="020B0502040204020203" pitchFamily="34" charset="0"/>
              </a:defRPr>
            </a:lvl3pPr>
            <a:lvl4pPr marL="771525" indent="0">
              <a:buFontTx/>
              <a:buNone/>
              <a:defRPr sz="1050">
                <a:solidFill>
                  <a:srgbClr val="418E03"/>
                </a:solidFill>
                <a:latin typeface="Segoe UI" panose="020B0502040204020203" pitchFamily="34" charset="0"/>
                <a:cs typeface="Segoe UI" panose="020B0502040204020203" pitchFamily="34" charset="0"/>
              </a:defRPr>
            </a:lvl4pPr>
            <a:lvl5pPr marL="1028700" indent="0">
              <a:buFontTx/>
              <a:buNone/>
              <a:defRPr sz="105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1" name="Text Placeholder 6"/>
          <p:cNvSpPr>
            <a:spLocks noGrp="1"/>
          </p:cNvSpPr>
          <p:nvPr>
            <p:ph type="body" sz="quarter" idx="14" hasCustomPrompt="1"/>
          </p:nvPr>
        </p:nvSpPr>
        <p:spPr>
          <a:xfrm>
            <a:off x="5204419" y="2497135"/>
            <a:ext cx="2531405"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a:defRPr sz="1050">
                <a:latin typeface="Segoe UI" panose="020B0502040204020203" pitchFamily="34" charset="0"/>
                <a:cs typeface="Segoe UI" panose="020B0502040204020203" pitchFamily="34" charset="0"/>
              </a:defRPr>
            </a:lvl2pPr>
            <a:lvl3pPr>
              <a:defRPr sz="1050">
                <a:latin typeface="Segoe UI" panose="020B0502040204020203" pitchFamily="34" charset="0"/>
                <a:cs typeface="Segoe UI" panose="020B0502040204020203" pitchFamily="34" charset="0"/>
              </a:defRPr>
            </a:lvl3pPr>
            <a:lvl4pPr>
              <a:defRPr sz="1050">
                <a:latin typeface="Segoe UI" panose="020B0502040204020203" pitchFamily="34" charset="0"/>
                <a:cs typeface="Segoe UI" panose="020B0502040204020203" pitchFamily="34" charset="0"/>
              </a:defRPr>
            </a:lvl4pPr>
            <a:lvl5pPr>
              <a:defRPr sz="105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2" name="Text Placeholder 10"/>
          <p:cNvSpPr>
            <a:spLocks noGrp="1"/>
          </p:cNvSpPr>
          <p:nvPr>
            <p:ph type="body" sz="quarter" idx="15" hasCustomPrompt="1"/>
          </p:nvPr>
        </p:nvSpPr>
        <p:spPr>
          <a:xfrm>
            <a:off x="5179527" y="3962833"/>
            <a:ext cx="2556298"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marL="257175" indent="0" algn="ctr">
              <a:buFontTx/>
              <a:buNone/>
              <a:defRPr sz="1050">
                <a:latin typeface="Segoe UI" panose="020B0502040204020203" pitchFamily="34" charset="0"/>
                <a:cs typeface="Segoe UI" panose="020B0502040204020203" pitchFamily="34" charset="0"/>
              </a:defRPr>
            </a:lvl2pPr>
            <a:lvl3pPr marL="514350" indent="0" algn="ctr">
              <a:buFontTx/>
              <a:buNone/>
              <a:defRPr sz="1050">
                <a:latin typeface="Segoe UI" panose="020B0502040204020203" pitchFamily="34" charset="0"/>
                <a:cs typeface="Segoe UI" panose="020B0502040204020203" pitchFamily="34" charset="0"/>
              </a:defRPr>
            </a:lvl3pPr>
            <a:lvl4pPr marL="771525" indent="0" algn="ctr">
              <a:buFontTx/>
              <a:buNone/>
              <a:defRPr sz="1050">
                <a:latin typeface="Segoe UI" panose="020B0502040204020203" pitchFamily="34" charset="0"/>
                <a:cs typeface="Segoe UI" panose="020B0502040204020203" pitchFamily="34" charset="0"/>
              </a:defRPr>
            </a:lvl4pPr>
            <a:lvl5pPr marL="1028700" indent="0" algn="ctr">
              <a:buFontTx/>
              <a:buNone/>
              <a:defRPr sz="105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pic>
        <p:nvPicPr>
          <p:cNvPr id="2" name="Рисунок 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318614" y="5166360"/>
            <a:ext cx="693602" cy="868016"/>
          </a:xfrm>
          <a:prstGeom prst="rect">
            <a:avLst/>
          </a:prstGeom>
        </p:spPr>
      </p:pic>
      <p:pic>
        <p:nvPicPr>
          <p:cNvPr id="3" name="Рисунок 2"/>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578159" y="2020246"/>
            <a:ext cx="342715" cy="899166"/>
          </a:xfrm>
          <a:prstGeom prst="rect">
            <a:avLst/>
          </a:prstGeom>
        </p:spPr>
      </p:pic>
      <p:pic>
        <p:nvPicPr>
          <p:cNvPr id="4" name="Рисунок 3"/>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rot="1459951" flipH="1">
            <a:off x="154372" y="3358523"/>
            <a:ext cx="728888" cy="1208618"/>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xmlns="" val="0"/>
              </a:ext>
            </a:extLst>
          </a:blip>
          <a:stretch>
            <a:fillRect/>
          </a:stretch>
        </p:blipFill>
        <p:spPr>
          <a:xfrm>
            <a:off x="4451871" y="89169"/>
            <a:ext cx="690259" cy="753900"/>
          </a:xfrm>
          <a:prstGeom prst="rect">
            <a:avLst/>
          </a:prstGeom>
        </p:spPr>
      </p:pic>
    </p:spTree>
    <p:extLst>
      <p:ext uri="{BB962C8B-B14F-4D97-AF65-F5344CB8AC3E}">
        <p14:creationId xmlns:p14="http://schemas.microsoft.com/office/powerpoint/2010/main" xmlns="" val="1322137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Макет_вопроса">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1013945" y="1031437"/>
            <a:ext cx="3629259" cy="3795396"/>
          </a:xfrm>
          <a:prstGeom prst="rect">
            <a:avLst/>
          </a:prstGeom>
          <a:solidFill>
            <a:schemeClr val="bg1"/>
          </a:solidFill>
          <a:ln w="38100">
            <a:noFill/>
          </a:ln>
        </p:spPr>
        <p:txBody>
          <a:bodyPr vert="horz" lIns="91440" tIns="45720" rIns="91440" bIns="45720" rtlCol="0" anchor="ctr">
            <a:normAutofit/>
          </a:bodyPr>
          <a:lstStyle>
            <a:lvl1pPr algn="ctr">
              <a:defRPr sz="300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sp>
        <p:nvSpPr>
          <p:cNvPr id="10" name="Text Placeholder 3"/>
          <p:cNvSpPr>
            <a:spLocks noGrp="1"/>
          </p:cNvSpPr>
          <p:nvPr>
            <p:ph type="body" sz="quarter" idx="13" hasCustomPrompt="1"/>
          </p:nvPr>
        </p:nvSpPr>
        <p:spPr>
          <a:xfrm>
            <a:off x="5204419" y="1032932"/>
            <a:ext cx="2531405"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marL="257175" indent="0">
              <a:buFontTx/>
              <a:buNone/>
              <a:defRPr sz="1050">
                <a:solidFill>
                  <a:srgbClr val="418E03"/>
                </a:solidFill>
                <a:latin typeface="Segoe UI" panose="020B0502040204020203" pitchFamily="34" charset="0"/>
                <a:cs typeface="Segoe UI" panose="020B0502040204020203" pitchFamily="34" charset="0"/>
              </a:defRPr>
            </a:lvl2pPr>
            <a:lvl3pPr marL="514350" indent="0">
              <a:buFontTx/>
              <a:buNone/>
              <a:defRPr sz="1050">
                <a:solidFill>
                  <a:srgbClr val="418E03"/>
                </a:solidFill>
                <a:latin typeface="Segoe UI" panose="020B0502040204020203" pitchFamily="34" charset="0"/>
                <a:cs typeface="Segoe UI" panose="020B0502040204020203" pitchFamily="34" charset="0"/>
              </a:defRPr>
            </a:lvl3pPr>
            <a:lvl4pPr marL="771525" indent="0">
              <a:buFontTx/>
              <a:buNone/>
              <a:defRPr sz="1050">
                <a:solidFill>
                  <a:srgbClr val="418E03"/>
                </a:solidFill>
                <a:latin typeface="Segoe UI" panose="020B0502040204020203" pitchFamily="34" charset="0"/>
                <a:cs typeface="Segoe UI" panose="020B0502040204020203" pitchFamily="34" charset="0"/>
              </a:defRPr>
            </a:lvl4pPr>
            <a:lvl5pPr marL="1028700" indent="0">
              <a:buFontTx/>
              <a:buNone/>
              <a:defRPr sz="1050">
                <a:solidFill>
                  <a:srgbClr val="418E03"/>
                </a:solidFill>
                <a:latin typeface="Segoe UI" panose="020B0502040204020203" pitchFamily="34" charset="0"/>
                <a:cs typeface="Segoe UI" panose="020B0502040204020203" pitchFamily="34" charset="0"/>
              </a:defRPr>
            </a:lvl5pPr>
          </a:lstStyle>
          <a:p>
            <a:pPr lvl="0"/>
            <a:r>
              <a:rPr lang="ru-RU" dirty="0"/>
              <a:t>Правильный ответ</a:t>
            </a:r>
            <a:endParaRPr lang="en-US" dirty="0"/>
          </a:p>
        </p:txBody>
      </p:sp>
      <p:sp>
        <p:nvSpPr>
          <p:cNvPr id="11" name="Text Placeholder 6"/>
          <p:cNvSpPr>
            <a:spLocks noGrp="1"/>
          </p:cNvSpPr>
          <p:nvPr>
            <p:ph type="body" sz="quarter" idx="14" hasCustomPrompt="1"/>
          </p:nvPr>
        </p:nvSpPr>
        <p:spPr>
          <a:xfrm>
            <a:off x="5204419" y="2497135"/>
            <a:ext cx="2531405"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a:defRPr sz="1050">
                <a:latin typeface="Segoe UI" panose="020B0502040204020203" pitchFamily="34" charset="0"/>
                <a:cs typeface="Segoe UI" panose="020B0502040204020203" pitchFamily="34" charset="0"/>
              </a:defRPr>
            </a:lvl2pPr>
            <a:lvl3pPr>
              <a:defRPr sz="1050">
                <a:latin typeface="Segoe UI" panose="020B0502040204020203" pitchFamily="34" charset="0"/>
                <a:cs typeface="Segoe UI" panose="020B0502040204020203" pitchFamily="34" charset="0"/>
              </a:defRPr>
            </a:lvl3pPr>
            <a:lvl4pPr>
              <a:defRPr sz="1050">
                <a:latin typeface="Segoe UI" panose="020B0502040204020203" pitchFamily="34" charset="0"/>
                <a:cs typeface="Segoe UI" panose="020B0502040204020203" pitchFamily="34" charset="0"/>
              </a:defRPr>
            </a:lvl4pPr>
            <a:lvl5pPr>
              <a:defRPr sz="105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sp>
        <p:nvSpPr>
          <p:cNvPr id="12" name="Text Placeholder 10"/>
          <p:cNvSpPr>
            <a:spLocks noGrp="1"/>
          </p:cNvSpPr>
          <p:nvPr>
            <p:ph type="body" sz="quarter" idx="15" hasCustomPrompt="1"/>
          </p:nvPr>
        </p:nvSpPr>
        <p:spPr>
          <a:xfrm>
            <a:off x="5179527" y="3962833"/>
            <a:ext cx="2556298" cy="864000"/>
          </a:xfrm>
          <a:prstGeom prst="rect">
            <a:avLst/>
          </a:prstGeom>
          <a:solidFill>
            <a:schemeClr val="bg1"/>
          </a:solidFill>
          <a:ln w="28575">
            <a:noFill/>
            <a:prstDash val="sysDash"/>
          </a:ln>
        </p:spPr>
        <p:txBody>
          <a:bodyPr anchor="ctr"/>
          <a:lstStyle>
            <a:lvl1pPr marL="0" indent="0" algn="ctr">
              <a:buFontTx/>
              <a:buNone/>
              <a:defRPr sz="1500">
                <a:solidFill>
                  <a:schemeClr val="accent1">
                    <a:lumMod val="75000"/>
                  </a:schemeClr>
                </a:solidFill>
                <a:latin typeface="Segoe UI Light" panose="020B0502040204020203" pitchFamily="34" charset="0"/>
                <a:cs typeface="Segoe UI Light" panose="020B0502040204020203" pitchFamily="34" charset="0"/>
              </a:defRPr>
            </a:lvl1pPr>
            <a:lvl2pPr marL="257175" indent="0" algn="ctr">
              <a:buFontTx/>
              <a:buNone/>
              <a:defRPr sz="1050">
                <a:latin typeface="Segoe UI" panose="020B0502040204020203" pitchFamily="34" charset="0"/>
                <a:cs typeface="Segoe UI" panose="020B0502040204020203" pitchFamily="34" charset="0"/>
              </a:defRPr>
            </a:lvl2pPr>
            <a:lvl3pPr marL="514350" indent="0" algn="ctr">
              <a:buFontTx/>
              <a:buNone/>
              <a:defRPr sz="1050">
                <a:latin typeface="Segoe UI" panose="020B0502040204020203" pitchFamily="34" charset="0"/>
                <a:cs typeface="Segoe UI" panose="020B0502040204020203" pitchFamily="34" charset="0"/>
              </a:defRPr>
            </a:lvl3pPr>
            <a:lvl4pPr marL="771525" indent="0" algn="ctr">
              <a:buFontTx/>
              <a:buNone/>
              <a:defRPr sz="1050">
                <a:latin typeface="Segoe UI" panose="020B0502040204020203" pitchFamily="34" charset="0"/>
                <a:cs typeface="Segoe UI" panose="020B0502040204020203" pitchFamily="34" charset="0"/>
              </a:defRPr>
            </a:lvl4pPr>
            <a:lvl5pPr marL="1028700" indent="0" algn="ctr">
              <a:buFontTx/>
              <a:buNone/>
              <a:defRPr sz="1050">
                <a:latin typeface="Segoe UI" panose="020B0502040204020203" pitchFamily="34" charset="0"/>
                <a:cs typeface="Segoe UI" panose="020B0502040204020203" pitchFamily="34" charset="0"/>
              </a:defRPr>
            </a:lvl5pPr>
          </a:lstStyle>
          <a:p>
            <a:pPr lvl="0"/>
            <a:r>
              <a:rPr lang="ru-RU" dirty="0"/>
              <a:t>Неправильный ответ</a:t>
            </a:r>
            <a:endParaRPr lang="en-US" dirty="0"/>
          </a:p>
        </p:txBody>
      </p:sp>
      <p:pic>
        <p:nvPicPr>
          <p:cNvPr id="2" name="Рисунок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868550" y="169358"/>
            <a:ext cx="574670" cy="719178"/>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503053" y="5047488"/>
            <a:ext cx="371448" cy="974551"/>
          </a:xfrm>
          <a:prstGeom prst="rect">
            <a:avLst/>
          </a:prstGeom>
        </p:spPr>
      </p:pic>
      <p:pic>
        <p:nvPicPr>
          <p:cNvPr id="4" name="Рисунок 3"/>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7941910" y="3233119"/>
            <a:ext cx="1037498" cy="176661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3109386" y="5688912"/>
            <a:ext cx="1312535" cy="1169088"/>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xmlns="" val="0"/>
              </a:ext>
            </a:extLst>
          </a:blip>
          <a:stretch>
            <a:fillRect/>
          </a:stretch>
        </p:blipFill>
        <p:spPr>
          <a:xfrm>
            <a:off x="7679984" y="-281815"/>
            <a:ext cx="1435444" cy="2027797"/>
          </a:xfrm>
          <a:prstGeom prst="rect">
            <a:avLst/>
          </a:prstGeom>
        </p:spPr>
      </p:pic>
    </p:spTree>
    <p:extLst>
      <p:ext uri="{BB962C8B-B14F-4D97-AF65-F5344CB8AC3E}">
        <p14:creationId xmlns:p14="http://schemas.microsoft.com/office/powerpoint/2010/main" xmlns="" val="1783104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Результат">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6684705" y="1171076"/>
            <a:ext cx="1383444" cy="1954339"/>
          </a:xfrm>
          <a:prstGeom prst="rect">
            <a:avLst/>
          </a:prstGeom>
        </p:spPr>
      </p:pic>
      <p:sp>
        <p:nvSpPr>
          <p:cNvPr id="5" name="Заголовок 1"/>
          <p:cNvSpPr>
            <a:spLocks noGrp="1"/>
          </p:cNvSpPr>
          <p:nvPr>
            <p:ph type="title"/>
          </p:nvPr>
        </p:nvSpPr>
        <p:spPr>
          <a:xfrm>
            <a:off x="2235708" y="1964368"/>
            <a:ext cx="4657780" cy="1161046"/>
          </a:xfrm>
          <a:prstGeom prst="rect">
            <a:avLst/>
          </a:prstGeom>
        </p:spPr>
        <p:txBody>
          <a:bodyPr/>
          <a:lstStyle>
            <a:lvl1pPr>
              <a:defRPr sz="4050" b="0">
                <a:solidFill>
                  <a:schemeClr val="accent1">
                    <a:lumMod val="75000"/>
                  </a:schemeClr>
                </a:solidFill>
                <a:latin typeface="Segoe UI Light" panose="020B0502040204020203" pitchFamily="34" charset="0"/>
                <a:cs typeface="Segoe UI Light" panose="020B0502040204020203" pitchFamily="34" charset="0"/>
              </a:defRPr>
            </a:lvl1pPr>
          </a:lstStyle>
          <a:p>
            <a:r>
              <a:rPr lang="ru-RU" smtClean="0"/>
              <a:t>Образец заголовка</a:t>
            </a:r>
            <a:endParaRPr lang="ru-RU" dirty="0"/>
          </a:p>
        </p:txBody>
      </p:sp>
      <p:pic>
        <p:nvPicPr>
          <p:cNvPr id="2" name="Рисунок 1"/>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5341680" y="-1521677"/>
            <a:ext cx="651775" cy="815671"/>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3369763" y="6858000"/>
            <a:ext cx="857252" cy="938786"/>
          </a:xfrm>
          <a:prstGeom prst="rect">
            <a:avLst/>
          </a:prstGeom>
        </p:spPr>
      </p:pic>
      <p:pic>
        <p:nvPicPr>
          <p:cNvPr id="4" name="Рисунок 3"/>
          <p:cNvPicPr>
            <a:picLocks noChangeAspect="1"/>
          </p:cNvPicPr>
          <p:nvPr userDrawn="1"/>
        </p:nvPicPr>
        <p:blipFill>
          <a:blip r:embed="rId6" cstate="print">
            <a:extLst>
              <a:ext uri="{28A0092B-C50C-407E-A947-70E740481C1C}">
                <a14:useLocalDpi xmlns:a14="http://schemas.microsoft.com/office/drawing/2010/main" xmlns="" val="0"/>
              </a:ext>
            </a:extLst>
          </a:blip>
          <a:stretch>
            <a:fillRect/>
          </a:stretch>
        </p:blipFill>
        <p:spPr>
          <a:xfrm>
            <a:off x="-990891" y="4246511"/>
            <a:ext cx="797816" cy="1008890"/>
          </a:xfrm>
          <a:prstGeom prst="rect">
            <a:avLst/>
          </a:prstGeom>
        </p:spPr>
      </p:pic>
      <p:pic>
        <p:nvPicPr>
          <p:cNvPr id="6" name="Рисунок 5"/>
          <p:cNvPicPr>
            <a:picLocks noChangeAspect="1"/>
          </p:cNvPicPr>
          <p:nvPr userDrawn="1"/>
        </p:nvPicPr>
        <p:blipFill>
          <a:blip r:embed="rId7" cstate="print">
            <a:extLst>
              <a:ext uri="{28A0092B-C50C-407E-A947-70E740481C1C}">
                <a14:useLocalDpi xmlns:a14="http://schemas.microsoft.com/office/drawing/2010/main" xmlns="" val="0"/>
              </a:ext>
            </a:extLst>
          </a:blip>
          <a:stretch>
            <a:fillRect/>
          </a:stretch>
        </p:blipFill>
        <p:spPr>
          <a:xfrm>
            <a:off x="-947457" y="247307"/>
            <a:ext cx="754382" cy="862586"/>
          </a:xfrm>
          <a:prstGeom prst="rect">
            <a:avLst/>
          </a:prstGeom>
        </p:spPr>
      </p:pic>
      <p:pic>
        <p:nvPicPr>
          <p:cNvPr id="9" name="Рисунок 8"/>
          <p:cNvPicPr>
            <a:picLocks noChangeAspect="1"/>
          </p:cNvPicPr>
          <p:nvPr userDrawn="1"/>
        </p:nvPicPr>
        <p:blipFill>
          <a:blip r:embed="rId8" cstate="print">
            <a:extLst>
              <a:ext uri="{28A0092B-C50C-407E-A947-70E740481C1C}">
                <a14:useLocalDpi xmlns:a14="http://schemas.microsoft.com/office/drawing/2010/main" xmlns="" val="0"/>
              </a:ext>
            </a:extLst>
          </a:blip>
          <a:stretch>
            <a:fillRect/>
          </a:stretch>
        </p:blipFill>
        <p:spPr>
          <a:xfrm>
            <a:off x="569004" y="5255401"/>
            <a:ext cx="299046" cy="784592"/>
          </a:xfrm>
          <a:prstGeom prst="rect">
            <a:avLst/>
          </a:prstGeom>
        </p:spPr>
      </p:pic>
      <p:pic>
        <p:nvPicPr>
          <p:cNvPr id="10" name="Рисунок 9"/>
          <p:cNvPicPr>
            <a:picLocks noChangeAspect="1"/>
          </p:cNvPicPr>
          <p:nvPr userDrawn="1"/>
        </p:nvPicPr>
        <p:blipFill>
          <a:blip r:embed="rId9" cstate="print">
            <a:extLst>
              <a:ext uri="{28A0092B-C50C-407E-A947-70E740481C1C}">
                <a14:useLocalDpi xmlns:a14="http://schemas.microsoft.com/office/drawing/2010/main" xmlns="" val="0"/>
              </a:ext>
            </a:extLst>
          </a:blip>
          <a:stretch>
            <a:fillRect/>
          </a:stretch>
        </p:blipFill>
        <p:spPr>
          <a:xfrm>
            <a:off x="9144000" y="4366661"/>
            <a:ext cx="883503" cy="1281036"/>
          </a:xfrm>
          <a:prstGeom prst="rect">
            <a:avLst/>
          </a:prstGeom>
        </p:spPr>
      </p:pic>
    </p:spTree>
    <p:extLst>
      <p:ext uri="{BB962C8B-B14F-4D97-AF65-F5344CB8AC3E}">
        <p14:creationId xmlns:p14="http://schemas.microsoft.com/office/powerpoint/2010/main" xmlns="" val="111317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08333E-7 -2.59259E-6 L 0.4944 0.03982 " pathEditMode="relative" rAng="0" ptsTypes="AA">
                                      <p:cBhvr>
                                        <p:cTn id="6" dur="3250" fill="hold"/>
                                        <p:tgtEl>
                                          <p:spTgt spid="6"/>
                                        </p:tgtEl>
                                        <p:attrNameLst>
                                          <p:attrName>ppt_x</p:attrName>
                                          <p:attrName>ppt_y</p:attrName>
                                        </p:attrNameLst>
                                      </p:cBhvr>
                                      <p:rCtr x="24714" y="1991"/>
                                    </p:animMotion>
                                  </p:childTnLst>
                                </p:cTn>
                              </p:par>
                              <p:par>
                                <p:cTn id="7" presetID="63" presetClass="path" presetSubtype="0" accel="50000" decel="50000" fill="hold" nodeType="withEffect">
                                  <p:stCondLst>
                                    <p:cond delay="0"/>
                                  </p:stCondLst>
                                  <p:childTnLst>
                                    <p:animMotion origin="layout" path="M -1.66667E-6 -2.77556E-17 L 0.26823 0.75972 " pathEditMode="relative" rAng="0" ptsTypes="AA">
                                      <p:cBhvr>
                                        <p:cTn id="8" dur="3500" fill="hold"/>
                                        <p:tgtEl>
                                          <p:spTgt spid="2"/>
                                        </p:tgtEl>
                                        <p:attrNameLst>
                                          <p:attrName>ppt_x</p:attrName>
                                          <p:attrName>ppt_y</p:attrName>
                                        </p:attrNameLst>
                                      </p:cBhvr>
                                      <p:rCtr x="13411" y="37986"/>
                                    </p:animMotion>
                                  </p:childTnLst>
                                </p:cTn>
                              </p:par>
                              <p:par>
                                <p:cTn id="9" presetID="64" presetClass="path" presetSubtype="0" accel="50000" decel="50000" fill="hold" nodeType="withEffect">
                                  <p:stCondLst>
                                    <p:cond delay="0"/>
                                  </p:stCondLst>
                                  <p:childTnLst>
                                    <p:animMotion origin="layout" path="M 3.54167E-6 -2.59259E-6 L 0.74127 -0.53078 " pathEditMode="relative" rAng="0" ptsTypes="AA">
                                      <p:cBhvr>
                                        <p:cTn id="10" dur="4000" fill="hold"/>
                                        <p:tgtEl>
                                          <p:spTgt spid="4"/>
                                        </p:tgtEl>
                                        <p:attrNameLst>
                                          <p:attrName>ppt_x</p:attrName>
                                          <p:attrName>ppt_y</p:attrName>
                                        </p:attrNameLst>
                                      </p:cBhvr>
                                      <p:rCtr x="37057" y="-26551"/>
                                    </p:animMotion>
                                  </p:childTnLst>
                                </p:cTn>
                              </p:par>
                              <p:par>
                                <p:cTn id="11" presetID="35" presetClass="path" presetSubtype="0" accel="50000" decel="50000" fill="hold" nodeType="withEffect">
                                  <p:stCondLst>
                                    <p:cond delay="0"/>
                                  </p:stCondLst>
                                  <p:childTnLst>
                                    <p:animMotion origin="layout" path="M 0.19636 0.32106 L -0.23802 -0.46945 " pathEditMode="relative" rAng="0" ptsTypes="AA">
                                      <p:cBhvr>
                                        <p:cTn id="12" dur="3500" fill="hold"/>
                                        <p:tgtEl>
                                          <p:spTgt spid="3"/>
                                        </p:tgtEl>
                                        <p:attrNameLst>
                                          <p:attrName>ppt_x</p:attrName>
                                          <p:attrName>ppt_y</p:attrName>
                                        </p:attrNameLst>
                                      </p:cBhvr>
                                      <p:rCtr x="-21719" y="-39537"/>
                                    </p:animMotion>
                                  </p:childTnLst>
                                </p:cTn>
                              </p:par>
                              <p:par>
                                <p:cTn id="13" presetID="44" presetClass="path" presetSubtype="0" accel="45143" decel="45143" fill="hold" nodeType="withEffect">
                                  <p:stCondLst>
                                    <p:cond delay="0"/>
                                  </p:stCondLst>
                                  <p:childTnLst>
                                    <p:animMotion origin="layout" path="M 2.70833E-6 -2.59259E-6 C -0.06966 0.12616 -0.2306 0.11273 -0.23867 0.10695 C -0.2405 0.10533 -0.42617 0.13426 -0.50482 0.10093 C -0.58373 0.06783 -0.65964 -0.01967 -0.71185 -0.09236 C -0.76185 -0.18102 -0.79128 -0.24815 -0.81133 -0.3169 C -0.83151 -0.38588 -0.84271 -0.53379 -0.85026 -0.55416 " pathEditMode="relative" rAng="0" ptsTypes="AAAAAA">
                                      <p:cBhvr>
                                        <p:cTn id="14" dur="3500" fill="hold"/>
                                        <p:tgtEl>
                                          <p:spTgt spid="10"/>
                                        </p:tgtEl>
                                        <p:attrNameLst>
                                          <p:attrName>ppt_x</p:attrName>
                                          <p:attrName>ppt_y</p:attrName>
                                        </p:attrNameLst>
                                      </p:cBhvr>
                                      <p:rCtr x="-42513" y="-21852"/>
                                    </p:animMotion>
                                  </p:childTnLst>
                                </p:cTn>
                              </p:par>
                              <p:par>
                                <p:cTn id="15" presetID="3" presetClass="emph" presetSubtype="1" grpId="0" nodeType="withEffect">
                                  <p:stCondLst>
                                    <p:cond delay="0"/>
                                  </p:stCondLst>
                                  <p:childTnLst>
                                    <p:set>
                                      <p:cBhvr override="childStyle">
                                        <p:cTn id="16" dur="indefinite"/>
                                        <p:tgtEl>
                                          <p:spTgt spid="5"/>
                                        </p:tgtEl>
                                        <p:attrNameLst>
                                          <p:attrName>style.color</p:attrName>
                                        </p:attrNameLst>
                                      </p:cBhvr>
                                      <p:to>
                                        <p:clrVal>
                                          <a:srgbClr val="FF1F1F"/>
                                        </p:clrVal>
                                      </p:to>
                                    </p:set>
                                  </p:childTnLst>
                                  <p:subTnLst>
                                    <p:audio>
                                      <p:cMediaNode>
                                        <p:cTn display="0" masterRel="sameClick">
                                          <p:stCondLst>
                                            <p:cond evt="begin" delay="0">
                                              <p:tn val="15"/>
                                            </p:cond>
                                          </p:stCondLst>
                                          <p:endCondLst>
                                            <p:cond evt="onStopAudio" delay="0">
                                              <p:tgtEl>
                                                <p:sldTgt/>
                                              </p:tgtEl>
                                            </p:cond>
                                          </p:endCondLst>
                                        </p:cTn>
                                        <p:tgtEl>
                                          <p:sndTgt r:embed="rId1" name="chimes.wav"/>
                                        </p:tgtEl>
                                      </p:cMediaNode>
                                    </p:audio>
                                  </p:subTnLst>
                                </p:cTn>
                              </p:par>
                              <p:par>
                                <p:cTn id="17" presetID="26" presetClass="emph" presetSubtype="0" repeatCount="indefinite" fill="hold" grpId="1" nodeType="withEffect">
                                  <p:stCondLst>
                                    <p:cond delay="0"/>
                                  </p:stCondLst>
                                  <p:childTnLst>
                                    <p:animEffect transition="out" filter="fade">
                                      <p:cBhvr>
                                        <p:cTn id="18" dur="1000" tmFilter="0, 0; .2, .5; .8, .5; 1, 0"/>
                                        <p:tgtEl>
                                          <p:spTgt spid="5"/>
                                        </p:tgtEl>
                                      </p:cBhvr>
                                    </p:animEffect>
                                    <p:animScale>
                                      <p:cBhvr>
                                        <p:cTn id="19"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65300884"/>
      </p:ext>
    </p:extLst>
  </p:cSld>
  <p:clrMap bg1="lt1" tx1="dk1" bg2="lt2" tx2="dk2" accent1="accent1" accent2="accent2" accent3="accent3" accent4="accent4" accent5="accent5" accent6="accent6" hlink="hlink" folHlink="folHlink"/>
  <p:sldLayoutIdLst>
    <p:sldLayoutId id="2147483680" r:id="rId1"/>
    <p:sldLayoutId id="2147483690" r:id="rId2"/>
    <p:sldLayoutId id="2147483681" r:id="rId3"/>
    <p:sldLayoutId id="2147483687" r:id="rId4"/>
    <p:sldLayoutId id="2147483688" r:id="rId5"/>
    <p:sldLayoutId id="2147483689" r:id="rId6"/>
    <p:sldLayoutId id="2147483692" r:id="rId7"/>
  </p:sldLayoutIdLst>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1.jpeg"/><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32988" y="1745673"/>
            <a:ext cx="6858000" cy="2577930"/>
          </a:xfrm>
          <a:prstGeom prst="rect">
            <a:avLst/>
          </a:prstGeom>
        </p:spPr>
        <p:txBody>
          <a:bodyPr/>
          <a:lstStyle/>
          <a:p>
            <a:pPr algn="ctr"/>
            <a:r>
              <a:rPr lang="ru-RU" sz="4000" b="1" dirty="0" smtClean="0">
                <a:ln>
                  <a:solidFill>
                    <a:sysClr val="windowText" lastClr="000000"/>
                  </a:solidFill>
                </a:ln>
                <a:latin typeface="Times New Roman" pitchFamily="18" charset="0"/>
                <a:cs typeface="Times New Roman" pitchFamily="18" charset="0"/>
              </a:rPr>
              <a:t>Организация деятельности детей на экологической тропе </a:t>
            </a:r>
            <a:br>
              <a:rPr lang="ru-RU" sz="4000" b="1" dirty="0" smtClean="0">
                <a:ln>
                  <a:solidFill>
                    <a:sysClr val="windowText" lastClr="000000"/>
                  </a:solidFill>
                </a:ln>
                <a:latin typeface="Times New Roman" pitchFamily="18" charset="0"/>
                <a:cs typeface="Times New Roman" pitchFamily="18" charset="0"/>
              </a:rPr>
            </a:br>
            <a:r>
              <a:rPr lang="ru-RU" sz="4000" b="1" dirty="0" smtClean="0">
                <a:ln>
                  <a:solidFill>
                    <a:sysClr val="windowText" lastClr="000000"/>
                  </a:solidFill>
                </a:ln>
                <a:latin typeface="Times New Roman" pitchFamily="18" charset="0"/>
                <a:cs typeface="Times New Roman" pitchFamily="18" charset="0"/>
              </a:rPr>
              <a:t/>
            </a:r>
            <a:br>
              <a:rPr lang="ru-RU" sz="4000" b="1" dirty="0" smtClean="0">
                <a:ln>
                  <a:solidFill>
                    <a:sysClr val="windowText" lastClr="000000"/>
                  </a:solidFill>
                </a:ln>
                <a:latin typeface="Times New Roman" pitchFamily="18" charset="0"/>
                <a:cs typeface="Times New Roman" pitchFamily="18" charset="0"/>
              </a:rPr>
            </a:br>
            <a:r>
              <a:rPr lang="ru-RU" sz="4000" b="1" dirty="0" smtClean="0">
                <a:ln>
                  <a:solidFill>
                    <a:sysClr val="windowText" lastClr="000000"/>
                  </a:solidFill>
                </a:ln>
                <a:latin typeface="Times New Roman" pitchFamily="18" charset="0"/>
                <a:cs typeface="Times New Roman" pitchFamily="18" charset="0"/>
              </a:rPr>
              <a:t>«Мы познаем мир»</a:t>
            </a:r>
            <a:endParaRPr lang="ru-RU" sz="4000" b="1" dirty="0">
              <a:ln>
                <a:solidFill>
                  <a:sysClr val="windowText" lastClr="000000"/>
                </a:solidFill>
              </a:ln>
              <a:latin typeface="Times New Roman" pitchFamily="18" charset="0"/>
              <a:cs typeface="Times New Roman" pitchFamily="18" charset="0"/>
            </a:endParaRPr>
          </a:p>
        </p:txBody>
      </p:sp>
      <p:sp>
        <p:nvSpPr>
          <p:cNvPr id="3" name="TextBox 2"/>
          <p:cNvSpPr txBox="1"/>
          <p:nvPr/>
        </p:nvSpPr>
        <p:spPr>
          <a:xfrm>
            <a:off x="5213267" y="5099462"/>
            <a:ext cx="3536096" cy="707886"/>
          </a:xfrm>
          <a:prstGeom prst="rect">
            <a:avLst/>
          </a:prstGeom>
          <a:noFill/>
        </p:spPr>
        <p:txBody>
          <a:bodyPr wrap="none" rtlCol="0">
            <a:spAutoFit/>
          </a:bodyPr>
          <a:lstStyle/>
          <a:p>
            <a:r>
              <a:rPr lang="ru-RU" sz="2000" b="1" dirty="0" smtClean="0">
                <a:latin typeface="Times New Roman" pitchFamily="18" charset="0"/>
                <a:cs typeface="Times New Roman" pitchFamily="18" charset="0"/>
              </a:rPr>
              <a:t>Разработан коллективом</a:t>
            </a:r>
          </a:p>
          <a:p>
            <a:r>
              <a:rPr lang="ru-RU" sz="2000" b="1" dirty="0" smtClean="0">
                <a:latin typeface="Times New Roman" pitchFamily="18" charset="0"/>
                <a:cs typeface="Times New Roman" pitchFamily="18" charset="0"/>
              </a:rPr>
              <a:t>МБДОУ детского сада № 352</a:t>
            </a:r>
            <a:endParaRPr lang="ru-RU" sz="2000" b="1" dirty="0">
              <a:latin typeface="Times New Roman" pitchFamily="18" charset="0"/>
              <a:cs typeface="Times New Roman" pitchFamily="18" charset="0"/>
            </a:endParaRPr>
          </a:p>
        </p:txBody>
      </p:sp>
      <p:sp>
        <p:nvSpPr>
          <p:cNvPr id="4" name="TextBox 3"/>
          <p:cNvSpPr txBox="1"/>
          <p:nvPr/>
        </p:nvSpPr>
        <p:spPr>
          <a:xfrm>
            <a:off x="3948546" y="5971309"/>
            <a:ext cx="1028230" cy="369332"/>
          </a:xfrm>
          <a:prstGeom prst="rect">
            <a:avLst/>
          </a:prstGeom>
          <a:noFill/>
        </p:spPr>
        <p:txBody>
          <a:bodyPr wrap="none" rtlCol="0">
            <a:spAutoFit/>
          </a:bodyPr>
          <a:lstStyle/>
          <a:p>
            <a:r>
              <a:rPr lang="ru-RU" b="1" dirty="0" smtClean="0">
                <a:latin typeface="Times New Roman" pitchFamily="18" charset="0"/>
                <a:cs typeface="Times New Roman" pitchFamily="18" charset="0"/>
              </a:rPr>
              <a:t>2021 год</a:t>
            </a: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49080210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5000"/>
            <a:lum/>
          </a:blip>
          <a:srcRect/>
          <a:stretch>
            <a:fillRect/>
          </a:stretch>
        </a:blipFill>
        <a:effectLst/>
      </p:bgPr>
    </p:bg>
    <p:spTree>
      <p:nvGrpSpPr>
        <p:cNvPr id="1" name=""/>
        <p:cNvGrpSpPr/>
        <p:nvPr/>
      </p:nvGrpSpPr>
      <p:grpSpPr>
        <a:xfrm>
          <a:off x="0" y="0"/>
          <a:ext cx="0" cy="0"/>
          <a:chOff x="0" y="0"/>
          <a:chExt cx="0" cy="0"/>
        </a:xfrm>
      </p:grpSpPr>
      <p:grpSp>
        <p:nvGrpSpPr>
          <p:cNvPr id="2" name="Группа 12"/>
          <p:cNvGrpSpPr/>
          <p:nvPr/>
        </p:nvGrpSpPr>
        <p:grpSpPr>
          <a:xfrm>
            <a:off x="1860845" y="268600"/>
            <a:ext cx="5541187" cy="719543"/>
            <a:chOff x="600997" y="0"/>
            <a:chExt cx="5541187" cy="738000"/>
          </a:xfrm>
        </p:grpSpPr>
        <p:sp>
          <p:nvSpPr>
            <p:cNvPr id="15" name="Скругленный прямоугольник 14"/>
            <p:cNvSpPr/>
            <p:nvPr/>
          </p:nvSpPr>
          <p:spPr>
            <a:xfrm>
              <a:off x="600997" y="0"/>
              <a:ext cx="5541187" cy="738000"/>
            </a:xfrm>
            <a:prstGeom prst="roundRect">
              <a:avLst/>
            </a:prstGeom>
          </p:spPr>
          <p:style>
            <a:lnRef idx="1">
              <a:schemeClr val="accent2"/>
            </a:lnRef>
            <a:fillRef idx="2">
              <a:schemeClr val="accent2"/>
            </a:fillRef>
            <a:effectRef idx="1">
              <a:schemeClr val="accent2"/>
            </a:effectRef>
            <a:fontRef idx="minor">
              <a:schemeClr val="dk1"/>
            </a:fontRef>
          </p:style>
        </p:sp>
        <p:sp>
          <p:nvSpPr>
            <p:cNvPr id="18" name="Скругленный прямоугольник 4"/>
            <p:cNvSpPr/>
            <p:nvPr/>
          </p:nvSpPr>
          <p:spPr>
            <a:xfrm>
              <a:off x="637023" y="36025"/>
              <a:ext cx="5469135" cy="686847"/>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dirty="0" smtClean="0">
                  <a:ln w="10541" cmpd="sng">
                    <a:solidFill>
                      <a:schemeClr val="accent1">
                        <a:shade val="88000"/>
                        <a:satMod val="110000"/>
                      </a:schemeClr>
                    </a:solidFill>
                    <a:prstDash val="solid"/>
                  </a:ln>
                  <a:solidFill>
                    <a:srgbClr val="002060"/>
                  </a:solidFill>
                  <a:latin typeface="Palatino Linotype" pitchFamily="18" charset="0"/>
                </a:rPr>
                <a:t>Деревья и кустарники</a:t>
              </a:r>
              <a:endParaRPr lang="ru-RU" sz="2000" b="1" kern="1200" cap="none" spc="0" dirty="0">
                <a:ln w="10541" cmpd="sng">
                  <a:solidFill>
                    <a:schemeClr val="accent1">
                      <a:shade val="88000"/>
                      <a:satMod val="110000"/>
                    </a:schemeClr>
                  </a:solidFill>
                  <a:prstDash val="solid"/>
                </a:ln>
                <a:solidFill>
                  <a:srgbClr val="002060"/>
                </a:solidFill>
                <a:effectLst/>
                <a:latin typeface="Palatino Linotype" pitchFamily="18" charset="0"/>
              </a:endParaRPr>
            </a:p>
          </p:txBody>
        </p:sp>
      </p:grpSp>
      <p:pic>
        <p:nvPicPr>
          <p:cNvPr id="16" name="Рисунок 15" descr="C:\Users\Офис1\Desktop\ПАСПОРТ ЭКОЛОГИЧЕСКОЙ ТРОПЫ\WhatsApp Image 2021-08-06 at 11.56.34 (1).jpeg"/>
          <p:cNvPicPr/>
          <p:nvPr/>
        </p:nvPicPr>
        <p:blipFill>
          <a:blip r:embed="rId3" cstate="print"/>
          <a:srcRect/>
          <a:stretch>
            <a:fillRect/>
          </a:stretch>
        </p:blipFill>
        <p:spPr bwMode="auto">
          <a:xfrm>
            <a:off x="250926" y="1239018"/>
            <a:ext cx="3273938" cy="2551317"/>
          </a:xfrm>
          <a:prstGeom prst="rect">
            <a:avLst/>
          </a:prstGeom>
          <a:ln>
            <a:noFill/>
          </a:ln>
          <a:effectLst>
            <a:softEdge rad="112500"/>
          </a:effectLst>
        </p:spPr>
      </p:pic>
      <p:sp>
        <p:nvSpPr>
          <p:cNvPr id="14337" name="Rectangle 1"/>
          <p:cNvSpPr>
            <a:spLocks noChangeArrowheads="1"/>
          </p:cNvSpPr>
          <p:nvPr/>
        </p:nvSpPr>
        <p:spPr bwMode="auto">
          <a:xfrm>
            <a:off x="3569110" y="1025634"/>
            <a:ext cx="5338916"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ru-RU" sz="1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Объекты для наблюдений: </a:t>
            </a: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разные породы деревьев, кустарники.</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ru-RU" sz="1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Задачи:</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воспитывать бережное отношение к  окружающей  природе, желание сохранять ее;</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уточнить и расширить знания детей о кустарниках.</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формировать умение распознавать кустарники по стволу, веткам, плодам, семенам;</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развивать умение видеть красоту кустарников, деревьев в разное время года;</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формировать умение распознавать деревья по стволу, веткам, плодам, семенам;</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учить составлять рассказы о деревьях;</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показать взаимозависимость разных жизненных форм;</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показать влияние человека на окружающую природу.</a:t>
            </a:r>
          </a:p>
          <a:p>
            <a:pPr marL="0" marR="0" lvl="0" indent="0" algn="l" defTabSz="914400" rtl="0" eaLnBrk="0" fontAlgn="base" latinLnBrk="0" hangingPunct="0">
              <a:lnSpc>
                <a:spcPct val="100000"/>
              </a:lnSpc>
              <a:spcBef>
                <a:spcPct val="0"/>
              </a:spcBef>
              <a:spcAft>
                <a:spcPct val="0"/>
              </a:spcAft>
              <a:buClrTx/>
              <a:buSzTx/>
              <a:tabLst>
                <a:tab pos="457200" algn="l"/>
              </a:tabLst>
            </a:pPr>
            <a:endPar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r>
              <a:rPr lang="ru-RU" sz="1400" b="1" i="1" dirty="0" smtClean="0">
                <a:latin typeface="Times New Roman" pitchFamily="18" charset="0"/>
                <a:cs typeface="Times New Roman" pitchFamily="18" charset="0"/>
              </a:rPr>
              <a:t>Игра «Что будет, если...».</a:t>
            </a:r>
            <a:r>
              <a:rPr lang="ru-RU" sz="1400" dirty="0" smtClean="0">
                <a:latin typeface="Times New Roman" pitchFamily="18" charset="0"/>
                <a:cs typeface="Times New Roman" pitchFamily="18" charset="0"/>
              </a:rPr>
              <a:t> Педагог предлагает детям подумать и ответить, что случится с их деревом, если... (исчезнут птицы, дождевые черви, грибы; если перестанет идти дождик; если снег не укроет его корни; не прилетят пчелы; человек повредит кору и т.п.).</a:t>
            </a:r>
          </a:p>
          <a:p>
            <a:r>
              <a:rPr lang="ru-RU" sz="1400" b="1" i="1" dirty="0" smtClean="0">
                <a:latin typeface="Times New Roman" pitchFamily="18" charset="0"/>
                <a:cs typeface="Times New Roman" pitchFamily="18" charset="0"/>
              </a:rPr>
              <a:t>Игра «Что такое хорошо и что такое плохо?». </a:t>
            </a:r>
            <a:r>
              <a:rPr lang="ru-RU" sz="1400" dirty="0" smtClean="0">
                <a:latin typeface="Times New Roman" pitchFamily="18" charset="0"/>
                <a:cs typeface="Times New Roman" pitchFamily="18" charset="0"/>
              </a:rPr>
              <a:t>Разделите ребят на две команды. Участники первой будут называть все, что для дерева «хорошо», второй — все, что для дерева «плохо». Затем группы могут поменяться заданиями, а также нарисовать иллюстрации или знаки, отражающие содержание игры.</a:t>
            </a:r>
          </a:p>
          <a:p>
            <a:pPr marL="0" marR="0" lvl="0" indent="0" algn="l" defTabSz="914400" rtl="0" eaLnBrk="0" fontAlgn="base" latinLnBrk="0" hangingPunct="0">
              <a:lnSpc>
                <a:spcPct val="100000"/>
              </a:lnSpc>
              <a:spcBef>
                <a:spcPct val="0"/>
              </a:spcBef>
              <a:spcAft>
                <a:spcPct val="0"/>
              </a:spcAft>
              <a:buClrTx/>
              <a:buSzTx/>
              <a:tabLst>
                <a:tab pos="457200" algn="l"/>
              </a:tabLst>
            </a:pP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9" name="Рисунок 18" descr="hello_html_2418371d.jpg"/>
          <p:cNvPicPr/>
          <p:nvPr/>
        </p:nvPicPr>
        <p:blipFill>
          <a:blip r:embed="rId4" cstate="print"/>
          <a:srcRect/>
          <a:stretch>
            <a:fillRect/>
          </a:stretch>
        </p:blipFill>
        <p:spPr bwMode="auto">
          <a:xfrm>
            <a:off x="201001" y="3921855"/>
            <a:ext cx="3353360" cy="2405204"/>
          </a:xfrm>
          <a:prstGeom prst="rect">
            <a:avLst/>
          </a:prstGeom>
          <a:ln>
            <a:noFill/>
          </a:ln>
          <a:effectLst>
            <a:softEdge rad="112500"/>
          </a:effectLst>
        </p:spPr>
      </p:pic>
    </p:spTree>
    <p:extLst>
      <p:ext uri="{BB962C8B-B14F-4D97-AF65-F5344CB8AC3E}">
        <p14:creationId xmlns:p14="http://schemas.microsoft.com/office/powerpoint/2010/main" xmlns="" val="27758932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5000"/>
            <a:lum/>
          </a:blip>
          <a:srcRect/>
          <a:stretch>
            <a:fillRect/>
          </a:stretch>
        </a:blipFill>
        <a:effectLst/>
      </p:bgPr>
    </p:bg>
    <p:spTree>
      <p:nvGrpSpPr>
        <p:cNvPr id="1" name=""/>
        <p:cNvGrpSpPr/>
        <p:nvPr/>
      </p:nvGrpSpPr>
      <p:grpSpPr>
        <a:xfrm>
          <a:off x="0" y="0"/>
          <a:ext cx="0" cy="0"/>
          <a:chOff x="0" y="0"/>
          <a:chExt cx="0" cy="0"/>
        </a:xfrm>
      </p:grpSpPr>
      <p:grpSp>
        <p:nvGrpSpPr>
          <p:cNvPr id="2" name="Группа 12"/>
          <p:cNvGrpSpPr/>
          <p:nvPr/>
        </p:nvGrpSpPr>
        <p:grpSpPr>
          <a:xfrm>
            <a:off x="1860845" y="239103"/>
            <a:ext cx="5541187" cy="719543"/>
            <a:chOff x="600997" y="0"/>
            <a:chExt cx="5541187" cy="738000"/>
          </a:xfrm>
        </p:grpSpPr>
        <p:sp>
          <p:nvSpPr>
            <p:cNvPr id="15" name="Скругленный прямоугольник 14"/>
            <p:cNvSpPr/>
            <p:nvPr/>
          </p:nvSpPr>
          <p:spPr>
            <a:xfrm>
              <a:off x="600997" y="0"/>
              <a:ext cx="5541187" cy="738000"/>
            </a:xfrm>
            <a:prstGeom prst="roundRect">
              <a:avLst/>
            </a:prstGeom>
          </p:spPr>
          <p:style>
            <a:lnRef idx="1">
              <a:schemeClr val="accent2"/>
            </a:lnRef>
            <a:fillRef idx="2">
              <a:schemeClr val="accent2"/>
            </a:fillRef>
            <a:effectRef idx="1">
              <a:schemeClr val="accent2"/>
            </a:effectRef>
            <a:fontRef idx="minor">
              <a:schemeClr val="dk1"/>
            </a:fontRef>
          </p:style>
        </p:sp>
        <p:sp>
          <p:nvSpPr>
            <p:cNvPr id="18" name="Скругленный прямоугольник 4"/>
            <p:cNvSpPr/>
            <p:nvPr/>
          </p:nvSpPr>
          <p:spPr>
            <a:xfrm>
              <a:off x="637023" y="36025"/>
              <a:ext cx="5469135" cy="686847"/>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dirty="0" smtClean="0">
                  <a:ln w="10541" cmpd="sng">
                    <a:solidFill>
                      <a:schemeClr val="accent1">
                        <a:shade val="88000"/>
                        <a:satMod val="110000"/>
                      </a:schemeClr>
                    </a:solidFill>
                    <a:prstDash val="solid"/>
                  </a:ln>
                  <a:solidFill>
                    <a:srgbClr val="002060"/>
                  </a:solidFill>
                  <a:latin typeface="Palatino Linotype" pitchFamily="18" charset="0"/>
                </a:rPr>
                <a:t>Сосна</a:t>
              </a:r>
              <a:endParaRPr lang="ru-RU" sz="2000" b="1" kern="1200" cap="none" spc="0" dirty="0">
                <a:ln w="10541" cmpd="sng">
                  <a:solidFill>
                    <a:schemeClr val="accent1">
                      <a:shade val="88000"/>
                      <a:satMod val="110000"/>
                    </a:schemeClr>
                  </a:solidFill>
                  <a:prstDash val="solid"/>
                </a:ln>
                <a:solidFill>
                  <a:srgbClr val="002060"/>
                </a:solidFill>
                <a:effectLst/>
                <a:latin typeface="Palatino Linotype" pitchFamily="18" charset="0"/>
              </a:endParaRPr>
            </a:p>
          </p:txBody>
        </p:sp>
      </p:grpSp>
      <p:sp>
        <p:nvSpPr>
          <p:cNvPr id="14337" name="Rectangle 1"/>
          <p:cNvSpPr>
            <a:spLocks noChangeArrowheads="1"/>
          </p:cNvSpPr>
          <p:nvPr/>
        </p:nvSpPr>
        <p:spPr bwMode="auto">
          <a:xfrm>
            <a:off x="3288892" y="1093611"/>
            <a:ext cx="5338916"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1600" b="1" dirty="0" smtClean="0">
                <a:latin typeface="Times New Roman" pitchFamily="18" charset="0"/>
                <a:cs typeface="Times New Roman" pitchFamily="18" charset="0"/>
              </a:rPr>
              <a:t>Задачи:</a:t>
            </a:r>
            <a:endParaRPr lang="ru-RU" sz="1600" dirty="0" smtClean="0">
              <a:latin typeface="Times New Roman" pitchFamily="18" charset="0"/>
              <a:cs typeface="Times New Roman" pitchFamily="18" charset="0"/>
            </a:endParaRPr>
          </a:p>
          <a:p>
            <a:pPr>
              <a:buFontTx/>
              <a:buChar char="-"/>
            </a:pPr>
            <a:r>
              <a:rPr lang="ru-RU" sz="1600" dirty="0" smtClean="0">
                <a:latin typeface="Times New Roman" pitchFamily="18" charset="0"/>
                <a:cs typeface="Times New Roman" pitchFamily="18" charset="0"/>
              </a:rPr>
              <a:t>Уточнить </a:t>
            </a:r>
            <a:r>
              <a:rPr lang="ru-RU" sz="1600" dirty="0" smtClean="0">
                <a:latin typeface="Times New Roman" pitchFamily="18" charset="0"/>
                <a:cs typeface="Times New Roman" pitchFamily="18" charset="0"/>
              </a:rPr>
              <a:t>и расширить знания детей о сосне, о созревании шишек, значении этого дерева для человека.</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 Познакомить </a:t>
            </a:r>
            <a:r>
              <a:rPr lang="ru-RU" sz="1600" dirty="0" smtClean="0">
                <a:latin typeface="Times New Roman" pitchFamily="18" charset="0"/>
                <a:cs typeface="Times New Roman" pitchFamily="18" charset="0"/>
              </a:rPr>
              <a:t>детей с загадкой и пословицами о сосне и о деревьях вообще.</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 Закрепить </a:t>
            </a:r>
            <a:r>
              <a:rPr lang="ru-RU" sz="1600" dirty="0" smtClean="0">
                <a:latin typeface="Times New Roman" pitchFamily="18" charset="0"/>
                <a:cs typeface="Times New Roman" pitchFamily="18" charset="0"/>
              </a:rPr>
              <a:t>понятие «слева направо</a:t>
            </a:r>
            <a:r>
              <a:rPr lang="ru-RU" sz="1600" dirty="0" smtClean="0">
                <a:latin typeface="Times New Roman" pitchFamily="18" charset="0"/>
                <a:cs typeface="Times New Roman" pitchFamily="18" charset="0"/>
              </a:rPr>
              <a:t>».</a:t>
            </a:r>
          </a:p>
          <a:p>
            <a:pPr>
              <a:buFontTx/>
              <a:buChar char="-"/>
            </a:pPr>
            <a:r>
              <a:rPr lang="ru-RU" sz="1600" dirty="0" smtClean="0">
                <a:latin typeface="Times New Roman" pitchFamily="18" charset="0"/>
                <a:cs typeface="Times New Roman" pitchFamily="18" charset="0"/>
              </a:rPr>
              <a:t> Формировать </a:t>
            </a:r>
            <a:r>
              <a:rPr lang="ru-RU" sz="1600" dirty="0" smtClean="0">
                <a:latin typeface="Times New Roman" pitchFamily="18" charset="0"/>
                <a:cs typeface="Times New Roman" pitchFamily="18" charset="0"/>
              </a:rPr>
              <a:t>у детей экологическое мировоззрение, учить правильно вести себя во время прогулок на природу</a:t>
            </a:r>
            <a:r>
              <a:rPr lang="ru-RU" sz="1600" dirty="0" smtClean="0">
                <a:latin typeface="Times New Roman" pitchFamily="18" charset="0"/>
                <a:cs typeface="Times New Roman" pitchFamily="18" charset="0"/>
              </a:rPr>
              <a:t>.</a:t>
            </a:r>
          </a:p>
          <a:p>
            <a:endParaRPr lang="ru-RU" sz="1600" dirty="0" smtClean="0">
              <a:latin typeface="Times New Roman" pitchFamily="18" charset="0"/>
              <a:cs typeface="Times New Roman" pitchFamily="18" charset="0"/>
            </a:endParaRPr>
          </a:p>
          <a:p>
            <a:r>
              <a:rPr lang="ru-RU" sz="1600" b="1" dirty="0" smtClean="0">
                <a:latin typeface="Times New Roman" pitchFamily="18" charset="0"/>
                <a:cs typeface="Times New Roman" pitchFamily="18" charset="0"/>
              </a:rPr>
              <a:t>Загадки: </a:t>
            </a:r>
          </a:p>
          <a:p>
            <a:r>
              <a:rPr lang="ru-RU" sz="1600" dirty="0" smtClean="0">
                <a:latin typeface="Times New Roman" pitchFamily="18" charset="0"/>
                <a:cs typeface="Times New Roman" pitchFamily="18" charset="0"/>
              </a:rPr>
              <a:t>1. В жару и в стужу не снимает зеленую шубу.  (сосна, ель, кедр)</a:t>
            </a:r>
          </a:p>
          <a:p>
            <a:r>
              <a:rPr lang="ru-RU" sz="1600" dirty="0" smtClean="0">
                <a:latin typeface="Times New Roman" pitchFamily="18" charset="0"/>
                <a:cs typeface="Times New Roman" pitchFamily="18" charset="0"/>
              </a:rPr>
              <a:t>2. Весной зеленеет - растет, осенью медью покрывается да ветрами срывается. (листья, хвоя)</a:t>
            </a:r>
          </a:p>
          <a:p>
            <a:r>
              <a:rPr lang="ru-RU" sz="1600" dirty="0" smtClean="0">
                <a:latin typeface="Times New Roman" pitchFamily="18" charset="0"/>
                <a:cs typeface="Times New Roman" pitchFamily="18" charset="0"/>
              </a:rPr>
              <a:t>3. Весной цвету, летом плод приношу, осенью не увядаю, зимой не умираю. </a:t>
            </a:r>
            <a:r>
              <a:rPr lang="ru-RU" sz="1600" baseline="300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(ель</a:t>
            </a:r>
            <a:r>
              <a:rPr lang="ru-RU" sz="1600" dirty="0" smtClean="0">
                <a:latin typeface="Times New Roman" pitchFamily="18" charset="0"/>
                <a:cs typeface="Times New Roman" pitchFamily="18" charset="0"/>
              </a:rPr>
              <a:t>, сосна</a:t>
            </a:r>
            <a:r>
              <a:rPr lang="ru-RU" sz="1600" dirty="0" smtClean="0">
                <a:latin typeface="Times New Roman" pitchFamily="18" charset="0"/>
                <a:cs typeface="Times New Roman" pitchFamily="18" charset="0"/>
              </a:rPr>
              <a:t>, кедр)</a:t>
            </a:r>
          </a:p>
          <a:p>
            <a:r>
              <a:rPr lang="ru-RU" sz="1600" dirty="0" smtClean="0">
                <a:latin typeface="Times New Roman" pitchFamily="18" charset="0"/>
                <a:cs typeface="Times New Roman" pitchFamily="18" charset="0"/>
              </a:rPr>
              <a:t>4. Все бояре сняли шубы,</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Одна барыня не сняла. (сосна, ель)</a:t>
            </a:r>
          </a:p>
          <a:p>
            <a:r>
              <a:rPr lang="ru-RU" sz="1600" dirty="0" smtClean="0">
                <a:latin typeface="Times New Roman" pitchFamily="18" charset="0"/>
                <a:cs typeface="Times New Roman" pitchFamily="18" charset="0"/>
              </a:rPr>
              <a:t>5. Все знают, что у елки</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Не листья, а иголки,</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И так же, как она</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С иголками ....(сосна)</a:t>
            </a:r>
          </a:p>
          <a:p>
            <a:endParaRPr lang="ru-RU" sz="16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 name="Рисунок 7" descr="C:\Users\Офис1\Desktop\ПАСПОРТ ЭКОЛОГИЧЕСКОЙ ТРОПЫ\WhatsApp Image 2021-08-09 at 10.40.07.jpeg"/>
          <p:cNvPicPr/>
          <p:nvPr/>
        </p:nvPicPr>
        <p:blipFill>
          <a:blip r:embed="rId3" cstate="print"/>
          <a:srcRect b="22798"/>
          <a:stretch>
            <a:fillRect/>
          </a:stretch>
        </p:blipFill>
        <p:spPr bwMode="auto">
          <a:xfrm>
            <a:off x="293257" y="1080626"/>
            <a:ext cx="2907143" cy="3786341"/>
          </a:xfrm>
          <a:prstGeom prst="rect">
            <a:avLst/>
          </a:prstGeom>
          <a:ln>
            <a:noFill/>
          </a:ln>
          <a:effectLst>
            <a:softEdge rad="112500"/>
          </a:effectLst>
        </p:spPr>
      </p:pic>
      <p:pic>
        <p:nvPicPr>
          <p:cNvPr id="9" name="Рисунок 8" descr="C:\Users\Офис1\Desktop\ПАСПОРТ ЭКОЛОГИЧЕСКОЙ ТРОПЫ\WhatsApp Image 2021-08-09 at 10.42.48.jpeg"/>
          <p:cNvPicPr/>
          <p:nvPr/>
        </p:nvPicPr>
        <p:blipFill>
          <a:blip r:embed="rId4" cstate="print"/>
          <a:srcRect t="11396"/>
          <a:stretch>
            <a:fillRect/>
          </a:stretch>
        </p:blipFill>
        <p:spPr bwMode="auto">
          <a:xfrm rot="5400000">
            <a:off x="879163" y="4277197"/>
            <a:ext cx="1746213" cy="2866764"/>
          </a:xfrm>
          <a:prstGeom prst="rect">
            <a:avLst/>
          </a:prstGeom>
          <a:ln>
            <a:noFill/>
          </a:ln>
          <a:effectLst>
            <a:softEdge rad="112500"/>
          </a:effectLst>
        </p:spPr>
      </p:pic>
    </p:spTree>
    <p:extLst>
      <p:ext uri="{BB962C8B-B14F-4D97-AF65-F5344CB8AC3E}">
        <p14:creationId xmlns:p14="http://schemas.microsoft.com/office/powerpoint/2010/main" xmlns="" val="27758932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4000"/>
            <a:lum/>
          </a:blip>
          <a:srcRect/>
          <a:stretch>
            <a:fillRect/>
          </a:stretch>
        </a:blipFill>
        <a:effectLst/>
      </p:bgPr>
    </p:bg>
    <p:spTree>
      <p:nvGrpSpPr>
        <p:cNvPr id="1" name=""/>
        <p:cNvGrpSpPr/>
        <p:nvPr/>
      </p:nvGrpSpPr>
      <p:grpSpPr>
        <a:xfrm>
          <a:off x="0" y="0"/>
          <a:ext cx="0" cy="0"/>
          <a:chOff x="0" y="0"/>
          <a:chExt cx="0" cy="0"/>
        </a:xfrm>
      </p:grpSpPr>
      <p:grpSp>
        <p:nvGrpSpPr>
          <p:cNvPr id="2" name="Группа 15"/>
          <p:cNvGrpSpPr/>
          <p:nvPr/>
        </p:nvGrpSpPr>
        <p:grpSpPr>
          <a:xfrm>
            <a:off x="2023078" y="180109"/>
            <a:ext cx="5541187" cy="1122218"/>
            <a:chOff x="600997" y="0"/>
            <a:chExt cx="5541187" cy="738000"/>
          </a:xfrm>
        </p:grpSpPr>
        <p:sp>
          <p:nvSpPr>
            <p:cNvPr id="17" name="Скругленный прямоугольник 16"/>
            <p:cNvSpPr/>
            <p:nvPr/>
          </p:nvSpPr>
          <p:spPr>
            <a:xfrm>
              <a:off x="600997" y="0"/>
              <a:ext cx="5541187" cy="738000"/>
            </a:xfrm>
            <a:prstGeom prst="roundRect">
              <a:avLst/>
            </a:prstGeom>
          </p:spPr>
          <p:style>
            <a:lnRef idx="3">
              <a:schemeClr val="lt1"/>
            </a:lnRef>
            <a:fillRef idx="1">
              <a:schemeClr val="accent6"/>
            </a:fillRef>
            <a:effectRef idx="1">
              <a:schemeClr val="accent6"/>
            </a:effectRef>
            <a:fontRef idx="minor">
              <a:schemeClr val="lt1"/>
            </a:fontRef>
          </p:style>
        </p:sp>
        <p:sp>
          <p:nvSpPr>
            <p:cNvPr id="18" name="Скругленный прямоугольник 4"/>
            <p:cNvSpPr/>
            <p:nvPr/>
          </p:nvSpPr>
          <p:spPr>
            <a:xfrm>
              <a:off x="637023" y="36026"/>
              <a:ext cx="5469135" cy="665948"/>
            </a:xfrm>
            <a:prstGeom prst="rect">
              <a:avLst/>
            </a:prstGeom>
          </p:spPr>
          <p:style>
            <a:lnRef idx="3">
              <a:schemeClr val="lt1"/>
            </a:lnRef>
            <a:fillRef idx="1">
              <a:schemeClr val="accent6"/>
            </a:fillRef>
            <a:effectRef idx="1">
              <a:schemeClr val="accent6"/>
            </a:effectRef>
            <a:fontRef idx="minor">
              <a:schemeClr val="lt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dirty="0" smtClean="0">
                  <a:ln w="10541" cmpd="sng">
                    <a:solidFill>
                      <a:schemeClr val="accent2">
                        <a:lumMod val="50000"/>
                      </a:schemeClr>
                    </a:solidFill>
                    <a:prstDash val="solid"/>
                  </a:ln>
                  <a:solidFill>
                    <a:schemeClr val="tx1">
                      <a:lumMod val="95000"/>
                      <a:lumOff val="5000"/>
                    </a:schemeClr>
                  </a:solidFill>
                  <a:latin typeface="Palatino Linotype" pitchFamily="18" charset="0"/>
                </a:rPr>
                <a:t>Тропа здоровья</a:t>
              </a:r>
            </a:p>
            <a:p>
              <a:pPr lvl="0" algn="ctr" defTabSz="1244600">
                <a:lnSpc>
                  <a:spcPct val="90000"/>
                </a:lnSpc>
                <a:spcBef>
                  <a:spcPct val="0"/>
                </a:spcBef>
                <a:spcAft>
                  <a:spcPct val="35000"/>
                </a:spcAft>
              </a:pPr>
              <a:r>
                <a:rPr lang="ru-RU" sz="2000" b="1" dirty="0" smtClean="0">
                  <a:ln w="10541" cmpd="sng">
                    <a:solidFill>
                      <a:schemeClr val="accent2">
                        <a:lumMod val="50000"/>
                      </a:schemeClr>
                    </a:solidFill>
                    <a:prstDash val="solid"/>
                  </a:ln>
                  <a:solidFill>
                    <a:schemeClr val="tx1">
                      <a:lumMod val="95000"/>
                      <a:lumOff val="5000"/>
                    </a:schemeClr>
                  </a:solidFill>
                  <a:latin typeface="Palatino Linotype" pitchFamily="18" charset="0"/>
                </a:rPr>
                <a:t>Конкурсы.  Игры</a:t>
              </a:r>
            </a:p>
          </p:txBody>
        </p:sp>
      </p:grpSp>
      <p:sp>
        <p:nvSpPr>
          <p:cNvPr id="3" name="Скругленный прямоугольник 2"/>
          <p:cNvSpPr/>
          <p:nvPr/>
        </p:nvSpPr>
        <p:spPr>
          <a:xfrm>
            <a:off x="3760840" y="1312863"/>
            <a:ext cx="5176684" cy="2843332"/>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5000"/>
              </a:lnSpc>
            </a:pPr>
            <a:r>
              <a:rPr lang="ru-RU" sz="1400" dirty="0">
                <a:latin typeface="Times New Roman" panose="02020603050405020304" pitchFamily="18" charset="0"/>
                <a:ea typeface="Calibri" panose="020F0502020204030204" pitchFamily="34" charset="0"/>
                <a:cs typeface="Times New Roman" panose="02020603050405020304" pitchFamily="18" charset="0"/>
              </a:rPr>
              <a:t>Основными целями организации «Тропы здоровья» являются: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dirty="0">
                <a:latin typeface="Times New Roman" panose="02020603050405020304" pitchFamily="18" charset="0"/>
                <a:ea typeface="Calibri" panose="020F0502020204030204" pitchFamily="34" charset="0"/>
                <a:cs typeface="Times New Roman" panose="02020603050405020304" pitchFamily="18" charset="0"/>
              </a:rPr>
              <a:t>- приобщение детей к здоровому образу жизни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dirty="0">
                <a:latin typeface="Times New Roman" panose="02020603050405020304" pitchFamily="18" charset="0"/>
                <a:ea typeface="Calibri" panose="020F0502020204030204" pitchFamily="34" charset="0"/>
                <a:cs typeface="Times New Roman" panose="02020603050405020304" pitchFamily="18" charset="0"/>
              </a:rPr>
              <a:t>-повышение сопротивляемости инфекционным заболеваниям</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dirty="0">
                <a:latin typeface="Times New Roman" panose="02020603050405020304" pitchFamily="18" charset="0"/>
                <a:ea typeface="Calibri" panose="020F0502020204030204" pitchFamily="34" charset="0"/>
                <a:cs typeface="Times New Roman" panose="02020603050405020304" pitchFamily="18" charset="0"/>
              </a:rPr>
              <a:t>-улучшение эмоционально-психологического состояния детей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dirty="0">
                <a:latin typeface="Times New Roman" panose="02020603050405020304" pitchFamily="18" charset="0"/>
                <a:ea typeface="Calibri" panose="020F0502020204030204" pitchFamily="34" charset="0"/>
                <a:cs typeface="Times New Roman" panose="02020603050405020304" pitchFamily="18" charset="0"/>
              </a:rPr>
              <a:t>-профилактика плоскостопия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dirty="0">
                <a:latin typeface="Times New Roman" panose="02020603050405020304" pitchFamily="18" charset="0"/>
                <a:ea typeface="Calibri" panose="020F0502020204030204" pitchFamily="34" charset="0"/>
                <a:cs typeface="Times New Roman" panose="02020603050405020304" pitchFamily="18" charset="0"/>
              </a:rPr>
              <a:t>-улучшение координации движений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dirty="0">
                <a:latin typeface="Times New Roman" panose="02020603050405020304" pitchFamily="18" charset="0"/>
                <a:ea typeface="Calibri" panose="020F0502020204030204" pitchFamily="34" charset="0"/>
                <a:cs typeface="Times New Roman" panose="02020603050405020304" pitchFamily="18" charset="0"/>
              </a:rPr>
              <a:t>-улучшение функций сердечно-сосудистой и дыхательной систем.</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Скругленный прямоугольник 3"/>
          <p:cNvSpPr/>
          <p:nvPr/>
        </p:nvSpPr>
        <p:spPr>
          <a:xfrm>
            <a:off x="737420" y="4451688"/>
            <a:ext cx="2492477" cy="2020979"/>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176213" algn="just">
              <a:lnSpc>
                <a:spcPct val="115000"/>
              </a:lnSpc>
              <a:spcAft>
                <a:spcPts val="10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На «Тропе здоровья» размещено оборудование, которое представляет возможность тренировать все группы мышц, все функциональные системы организма.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descr="SDC16860.JPG"/>
          <p:cNvPicPr>
            <a:picLocks noChangeAspect="1"/>
          </p:cNvPicPr>
          <p:nvPr/>
        </p:nvPicPr>
        <p:blipFill>
          <a:blip r:embed="rId3" cstate="print"/>
          <a:stretch>
            <a:fillRect/>
          </a:stretch>
        </p:blipFill>
        <p:spPr>
          <a:xfrm rot="5400000">
            <a:off x="303161" y="1648544"/>
            <a:ext cx="2820223" cy="2207340"/>
          </a:xfrm>
          <a:prstGeom prst="rect">
            <a:avLst/>
          </a:prstGeom>
          <a:ln>
            <a:noFill/>
          </a:ln>
          <a:effectLst>
            <a:softEdge rad="112500"/>
          </a:effectLst>
        </p:spPr>
      </p:pic>
      <p:pic>
        <p:nvPicPr>
          <p:cNvPr id="10" name="Рисунок 9" descr="C:\Users\Офис1\Desktop\ПАСПОРТ ЭКОЛОГИЧЕСКОЙ ТРОПЫ\WhatsApp Image 2021-08-04 at 10.54.09.jpeg"/>
          <p:cNvPicPr/>
          <p:nvPr/>
        </p:nvPicPr>
        <p:blipFill>
          <a:blip r:embed="rId4" cstate="print"/>
          <a:srcRect t="4060" b="23504"/>
          <a:stretch>
            <a:fillRect/>
          </a:stretch>
        </p:blipFill>
        <p:spPr bwMode="auto">
          <a:xfrm>
            <a:off x="3829255" y="4206319"/>
            <a:ext cx="4140200" cy="2250445"/>
          </a:xfrm>
          <a:prstGeom prst="rect">
            <a:avLst/>
          </a:prstGeom>
          <a:ln>
            <a:noFill/>
          </a:ln>
          <a:effectLst>
            <a:softEdge rad="112500"/>
          </a:effectLst>
        </p:spPr>
      </p:pic>
    </p:spTree>
    <p:extLst>
      <p:ext uri="{BB962C8B-B14F-4D97-AF65-F5344CB8AC3E}">
        <p14:creationId xmlns:p14="http://schemas.microsoft.com/office/powerpoint/2010/main" xmlns="" val="1390556520"/>
      </p:ext>
    </p:extLst>
  </p:cSld>
  <p:clrMapOvr>
    <a:masterClrMapping/>
  </p:clrMapOvr>
  <mc:AlternateContent xmlns:mc="http://schemas.openxmlformats.org/markup-compatibility/2006">
    <mc:Choice xmlns:p14="http://schemas.microsoft.com/office/powerpoint/2010/main" xmlns="" Requires="p14">
      <p:transition spd="slow" p14:dur="2400" advClick="0">
        <p14:doors dir="vert"/>
      </p:transition>
    </mc:Choice>
    <mc:Fallback>
      <p:transition spd="slow"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blip>
          <a:srcRect/>
          <a:stretch>
            <a:fillRect/>
          </a:stretch>
        </a:blipFill>
        <a:effectLst/>
      </p:bgPr>
    </p:bg>
    <p:spTree>
      <p:nvGrpSpPr>
        <p:cNvPr id="1" name=""/>
        <p:cNvGrpSpPr/>
        <p:nvPr/>
      </p:nvGrpSpPr>
      <p:grpSpPr>
        <a:xfrm>
          <a:off x="0" y="0"/>
          <a:ext cx="0" cy="0"/>
          <a:chOff x="0" y="0"/>
          <a:chExt cx="0" cy="0"/>
        </a:xfrm>
      </p:grpSpPr>
      <p:grpSp>
        <p:nvGrpSpPr>
          <p:cNvPr id="2" name="Группа 15"/>
          <p:cNvGrpSpPr/>
          <p:nvPr/>
        </p:nvGrpSpPr>
        <p:grpSpPr>
          <a:xfrm>
            <a:off x="2023078" y="180109"/>
            <a:ext cx="5541187" cy="902400"/>
            <a:chOff x="600997" y="0"/>
            <a:chExt cx="5541187" cy="738000"/>
          </a:xfrm>
        </p:grpSpPr>
        <p:sp>
          <p:nvSpPr>
            <p:cNvPr id="17" name="Скругленный прямоугольник 16"/>
            <p:cNvSpPr/>
            <p:nvPr/>
          </p:nvSpPr>
          <p:spPr>
            <a:xfrm>
              <a:off x="600997" y="0"/>
              <a:ext cx="5541187" cy="738000"/>
            </a:xfrm>
            <a:prstGeom prst="roundRect">
              <a:avLst/>
            </a:prstGeom>
          </p:spPr>
          <p:style>
            <a:lnRef idx="3">
              <a:schemeClr val="lt1"/>
            </a:lnRef>
            <a:fillRef idx="1">
              <a:schemeClr val="accent6"/>
            </a:fillRef>
            <a:effectRef idx="1">
              <a:schemeClr val="accent6"/>
            </a:effectRef>
            <a:fontRef idx="minor">
              <a:schemeClr val="lt1"/>
            </a:fontRef>
          </p:style>
        </p:sp>
        <p:sp>
          <p:nvSpPr>
            <p:cNvPr id="18" name="Скругленный прямоугольник 4"/>
            <p:cNvSpPr/>
            <p:nvPr/>
          </p:nvSpPr>
          <p:spPr>
            <a:xfrm>
              <a:off x="637023" y="36026"/>
              <a:ext cx="5469135" cy="665948"/>
            </a:xfrm>
            <a:prstGeom prst="rect">
              <a:avLst/>
            </a:prstGeom>
          </p:spPr>
          <p:style>
            <a:lnRef idx="3">
              <a:schemeClr val="lt1"/>
            </a:lnRef>
            <a:fillRef idx="1">
              <a:schemeClr val="accent6"/>
            </a:fillRef>
            <a:effectRef idx="1">
              <a:schemeClr val="accent6"/>
            </a:effectRef>
            <a:fontRef idx="minor">
              <a:schemeClr val="lt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dirty="0" smtClean="0">
                  <a:ln w="10541" cmpd="sng">
                    <a:solidFill>
                      <a:schemeClr val="accent2">
                        <a:lumMod val="50000"/>
                      </a:schemeClr>
                    </a:solidFill>
                    <a:prstDash val="solid"/>
                  </a:ln>
                  <a:solidFill>
                    <a:schemeClr val="tx1">
                      <a:lumMod val="95000"/>
                      <a:lumOff val="5000"/>
                    </a:schemeClr>
                  </a:solidFill>
                  <a:latin typeface="Palatino Linotype" pitchFamily="18" charset="0"/>
                </a:rPr>
                <a:t>Ель</a:t>
              </a:r>
              <a:endParaRPr lang="ru-RU" sz="2000" b="1" dirty="0" smtClean="0">
                <a:ln w="10541" cmpd="sng">
                  <a:solidFill>
                    <a:schemeClr val="accent2">
                      <a:lumMod val="50000"/>
                    </a:schemeClr>
                  </a:solidFill>
                  <a:prstDash val="solid"/>
                </a:ln>
                <a:solidFill>
                  <a:schemeClr val="tx1">
                    <a:lumMod val="95000"/>
                    <a:lumOff val="5000"/>
                  </a:schemeClr>
                </a:solidFill>
                <a:latin typeface="Palatino Linotype" pitchFamily="18" charset="0"/>
              </a:endParaRPr>
            </a:p>
          </p:txBody>
        </p:sp>
      </p:grpSp>
      <p:sp>
        <p:nvSpPr>
          <p:cNvPr id="3" name="Скругленный прямоугольник 2"/>
          <p:cNvSpPr/>
          <p:nvPr/>
        </p:nvSpPr>
        <p:spPr>
          <a:xfrm>
            <a:off x="367939" y="1301800"/>
            <a:ext cx="4583430" cy="2281476"/>
          </a:xfrm>
          <a:prstGeom prst="roundRect">
            <a:avLst/>
          </a:prstGeom>
          <a:solidFill>
            <a:srgbClr val="D3E8C6"/>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1000"/>
              </a:spcAft>
            </a:pPr>
            <a:r>
              <a:rPr lang="ru-RU" sz="1600" dirty="0" smtClean="0">
                <a:latin typeface="Times New Roman" pitchFamily="18" charset="0"/>
                <a:cs typeface="Times New Roman" pitchFamily="18" charset="0"/>
              </a:rPr>
              <a:t>Цель</a:t>
            </a:r>
            <a:r>
              <a:rPr lang="ru-RU" sz="1600" dirty="0" smtClean="0">
                <a:latin typeface="Times New Roman" pitchFamily="18" charset="0"/>
                <a:cs typeface="Times New Roman" pitchFamily="18" charset="0"/>
              </a:rPr>
              <a:t>: Формировать и уточнить представление о строении ели. Показать красоту дерева (стройность, пирамидальная форма, зеленый </a:t>
            </a:r>
            <a:r>
              <a:rPr lang="ru-RU" sz="1600" dirty="0" smtClean="0">
                <a:latin typeface="Times New Roman" pitchFamily="18" charset="0"/>
                <a:cs typeface="Times New Roman" pitchFamily="18" charset="0"/>
              </a:rPr>
              <a:t>наряд). </a:t>
            </a:r>
            <a:r>
              <a:rPr lang="ru-RU" sz="1600" dirty="0" smtClean="0">
                <a:latin typeface="Times New Roman" pitchFamily="18" charset="0"/>
                <a:cs typeface="Times New Roman" pitchFamily="18" charset="0"/>
              </a:rPr>
              <a:t>Закрепить знания о том, где размножается ель , где растет, какие условия необходимы для ее роста. Развивать наблюдательность. Воспитывать любовь к природе, бережное отношение к деревьям.</a:t>
            </a:r>
            <a:endParaRPr lang="ru-RU" sz="1600" dirty="0">
              <a:latin typeface="Times New Roman" pitchFamily="18" charset="0"/>
              <a:ea typeface="Calibri" panose="020F0502020204030204" pitchFamily="34" charset="0"/>
              <a:cs typeface="Times New Roman" pitchFamily="18" charset="0"/>
            </a:endParaRPr>
          </a:p>
        </p:txBody>
      </p:sp>
      <p:pic>
        <p:nvPicPr>
          <p:cNvPr id="9" name="Рисунок 8" descr="C:\Users\Офис1\Desktop\ПАСПОРТ ЭКОЛОГИЧЕСКОЙ ТРОПЫ\WhatsApp Image 2021-08-06 at 11.56.34.jpeg"/>
          <p:cNvPicPr/>
          <p:nvPr/>
        </p:nvPicPr>
        <p:blipFill>
          <a:blip r:embed="rId3" cstate="print"/>
          <a:srcRect/>
          <a:stretch>
            <a:fillRect/>
          </a:stretch>
        </p:blipFill>
        <p:spPr bwMode="auto">
          <a:xfrm>
            <a:off x="5327856" y="1482212"/>
            <a:ext cx="3137718" cy="4608872"/>
          </a:xfrm>
          <a:prstGeom prst="rect">
            <a:avLst/>
          </a:prstGeom>
          <a:ln>
            <a:noFill/>
          </a:ln>
          <a:effectLst>
            <a:softEdge rad="112500"/>
          </a:effectLst>
        </p:spPr>
      </p:pic>
      <p:sp>
        <p:nvSpPr>
          <p:cNvPr id="13315" name="Rectangle 3"/>
          <p:cNvSpPr>
            <a:spLocks noChangeArrowheads="1"/>
          </p:cNvSpPr>
          <p:nvPr/>
        </p:nvSpPr>
        <p:spPr bwMode="auto">
          <a:xfrm>
            <a:off x="457198" y="3760839"/>
            <a:ext cx="4572002" cy="2227670"/>
          </a:xfrm>
          <a:prstGeom prst="flowChartAlternateProcess">
            <a:avLst/>
          </a:prstGeom>
          <a:ln>
            <a:solidFill>
              <a:schemeClr val="accent2"/>
            </a:solid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Её всегда в лесу найдёшь-</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Когда гулять в него пойдёшь:</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Стоит колючая, как ёж,</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"Зимою в платье?",- "Ну 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что-ж</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платье то пушистое,</a:t>
            </a:r>
            <a:endPar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Зелёное, ветвистое!!!</a:t>
            </a:r>
            <a:r>
              <a:rPr kumimoji="0" lang="ru-RU" sz="2000" b="0" i="0" u="none" strike="noStrike" cap="none" normalizeH="0" baseline="0" dirty="0" smtClean="0">
                <a:ln>
                  <a:noFill/>
                </a:ln>
                <a:solidFill>
                  <a:schemeClr val="tx1"/>
                </a:solidFill>
                <a:effectLst/>
                <a:latin typeface="Times New Roman" pitchFamily="18" charset="0"/>
                <a:cs typeface="Times New Roman" pitchFamily="18" charset="0"/>
              </a:rPr>
              <a:t> </a:t>
            </a:r>
          </a:p>
        </p:txBody>
      </p:sp>
    </p:spTree>
    <p:extLst>
      <p:ext uri="{BB962C8B-B14F-4D97-AF65-F5344CB8AC3E}">
        <p14:creationId xmlns:p14="http://schemas.microsoft.com/office/powerpoint/2010/main" xmlns="" val="1390556520"/>
      </p:ext>
    </p:extLst>
  </p:cSld>
  <p:clrMapOvr>
    <a:masterClrMapping/>
  </p:clrMapOvr>
  <mc:AlternateContent xmlns:mc="http://schemas.openxmlformats.org/markup-compatibility/2006">
    <mc:Choice xmlns:p14="http://schemas.microsoft.com/office/powerpoint/2010/main" xmlns="" Requires="p14">
      <p:transition spd="slow" p14:dur="2400" advClick="0">
        <p14:doors dir="vert"/>
      </p:transition>
    </mc:Choice>
    <mc:Fallback>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84000"/>
            <a:lum/>
          </a:blip>
          <a:srcRect/>
          <a:stretch>
            <a:fillRect/>
          </a:stretch>
        </a:blipFill>
        <a:effectLst/>
      </p:bgPr>
    </p:bg>
    <p:spTree>
      <p:nvGrpSpPr>
        <p:cNvPr id="1" name=""/>
        <p:cNvGrpSpPr/>
        <p:nvPr/>
      </p:nvGrpSpPr>
      <p:grpSpPr>
        <a:xfrm>
          <a:off x="0" y="0"/>
          <a:ext cx="0" cy="0"/>
          <a:chOff x="0" y="0"/>
          <a:chExt cx="0" cy="0"/>
        </a:xfrm>
      </p:grpSpPr>
      <p:grpSp>
        <p:nvGrpSpPr>
          <p:cNvPr id="2" name="Группа 15"/>
          <p:cNvGrpSpPr/>
          <p:nvPr/>
        </p:nvGrpSpPr>
        <p:grpSpPr>
          <a:xfrm>
            <a:off x="2023078" y="344509"/>
            <a:ext cx="5541187" cy="776368"/>
            <a:chOff x="600997" y="0"/>
            <a:chExt cx="5541187" cy="738000"/>
          </a:xfrm>
        </p:grpSpPr>
        <p:sp>
          <p:nvSpPr>
            <p:cNvPr id="17" name="Скругленный прямоугольник 16"/>
            <p:cNvSpPr/>
            <p:nvPr/>
          </p:nvSpPr>
          <p:spPr>
            <a:xfrm>
              <a:off x="600997" y="0"/>
              <a:ext cx="5541187" cy="738000"/>
            </a:xfrm>
            <a:prstGeom prst="roundRect">
              <a:avLst/>
            </a:prstGeom>
          </p:spPr>
          <p:style>
            <a:lnRef idx="3">
              <a:schemeClr val="lt1"/>
            </a:lnRef>
            <a:fillRef idx="1">
              <a:schemeClr val="accent6"/>
            </a:fillRef>
            <a:effectRef idx="1">
              <a:schemeClr val="accent6"/>
            </a:effectRef>
            <a:fontRef idx="minor">
              <a:schemeClr val="lt1"/>
            </a:fontRef>
          </p:style>
        </p:sp>
        <p:sp>
          <p:nvSpPr>
            <p:cNvPr id="18" name="Скругленный прямоугольник 4"/>
            <p:cNvSpPr/>
            <p:nvPr/>
          </p:nvSpPr>
          <p:spPr>
            <a:xfrm>
              <a:off x="637023" y="36026"/>
              <a:ext cx="5469135" cy="665948"/>
            </a:xfrm>
            <a:prstGeom prst="rect">
              <a:avLst/>
            </a:prstGeom>
          </p:spPr>
          <p:style>
            <a:lnRef idx="3">
              <a:schemeClr val="lt1"/>
            </a:lnRef>
            <a:fillRef idx="1">
              <a:schemeClr val="accent6"/>
            </a:fillRef>
            <a:effectRef idx="1">
              <a:schemeClr val="accent6"/>
            </a:effectRef>
            <a:fontRef idx="minor">
              <a:schemeClr val="lt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dirty="0" smtClean="0">
                  <a:ln w="10541" cmpd="sng">
                    <a:solidFill>
                      <a:schemeClr val="accent2">
                        <a:lumMod val="50000"/>
                      </a:schemeClr>
                    </a:solidFill>
                    <a:prstDash val="solid"/>
                  </a:ln>
                  <a:solidFill>
                    <a:schemeClr val="tx1">
                      <a:lumMod val="95000"/>
                      <a:lumOff val="5000"/>
                    </a:schemeClr>
                  </a:solidFill>
                  <a:latin typeface="Palatino Linotype" pitchFamily="18" charset="0"/>
                </a:rPr>
                <a:t>Наш </a:t>
              </a:r>
              <a:r>
                <a:rPr lang="ru-RU" sz="2800" b="1" dirty="0" smtClean="0">
                  <a:ln w="10541" cmpd="sng">
                    <a:solidFill>
                      <a:schemeClr val="accent2">
                        <a:lumMod val="50000"/>
                      </a:schemeClr>
                    </a:solidFill>
                    <a:prstDash val="solid"/>
                  </a:ln>
                  <a:solidFill>
                    <a:schemeClr val="tx1">
                      <a:lumMod val="95000"/>
                      <a:lumOff val="5000"/>
                    </a:schemeClr>
                  </a:solidFill>
                  <a:latin typeface="Palatino Linotype" pitchFamily="18" charset="0"/>
                </a:rPr>
                <a:t>огород</a:t>
              </a:r>
              <a:endParaRPr lang="ru-RU" sz="2800" b="1" dirty="0" smtClean="0">
                <a:ln w="10541" cmpd="sng">
                  <a:solidFill>
                    <a:schemeClr val="accent2">
                      <a:lumMod val="50000"/>
                    </a:schemeClr>
                  </a:solidFill>
                  <a:prstDash val="solid"/>
                </a:ln>
                <a:solidFill>
                  <a:schemeClr val="tx1">
                    <a:lumMod val="95000"/>
                    <a:lumOff val="5000"/>
                  </a:schemeClr>
                </a:solidFill>
                <a:latin typeface="Palatino Linotype" pitchFamily="18" charset="0"/>
              </a:endParaRPr>
            </a:p>
          </p:txBody>
        </p:sp>
      </p:grpSp>
      <p:sp>
        <p:nvSpPr>
          <p:cNvPr id="3" name="Скругленный прямоугольник 2"/>
          <p:cNvSpPr/>
          <p:nvPr/>
        </p:nvSpPr>
        <p:spPr>
          <a:xfrm>
            <a:off x="207223" y="1200729"/>
            <a:ext cx="4572000" cy="2003599"/>
          </a:xfrm>
          <a:prstGeom prst="roundRect">
            <a:avLst/>
          </a:prstGeom>
          <a:solidFill>
            <a:srgbClr val="FFFF99"/>
          </a:solidFill>
        </p:spPr>
        <p:style>
          <a:lnRef idx="2">
            <a:schemeClr val="accent2"/>
          </a:lnRef>
          <a:fillRef idx="1">
            <a:schemeClr val="lt1"/>
          </a:fillRef>
          <a:effectRef idx="0">
            <a:schemeClr val="accent2"/>
          </a:effectRef>
          <a:fontRef idx="minor">
            <a:schemeClr val="dk1"/>
          </a:fontRef>
        </p:style>
        <p:txBody>
          <a:bodyPr>
            <a:spAutoFit/>
          </a:bodyPr>
          <a:lstStyle/>
          <a:p>
            <a:pPr>
              <a:lnSpc>
                <a:spcPct val="115000"/>
              </a:lnSpc>
            </a:pPr>
            <a:r>
              <a:rPr lang="ru-RU" sz="1400" b="1" dirty="0">
                <a:latin typeface="Times New Roman" panose="02020603050405020304" pitchFamily="18" charset="0"/>
                <a:ea typeface="Calibri" panose="020F0502020204030204" pitchFamily="34" charset="0"/>
                <a:cs typeface="Times New Roman" panose="02020603050405020304" pitchFamily="18" charset="0"/>
              </a:rPr>
              <a:t>1</a:t>
            </a:r>
            <a:r>
              <a:rPr lang="ru-RU" sz="1400" dirty="0">
                <a:latin typeface="Times New Roman" panose="02020603050405020304" pitchFamily="18" charset="0"/>
                <a:ea typeface="Calibri" panose="020F0502020204030204" pitchFamily="34" charset="0"/>
                <a:cs typeface="Times New Roman" panose="02020603050405020304" pitchFamily="18" charset="0"/>
              </a:rPr>
              <a:t> Чтение произведений Н</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Носова </a:t>
            </a:r>
            <a:r>
              <a:rPr lang="ru-RU" sz="1400" dirty="0">
                <a:latin typeface="Times New Roman" panose="02020603050405020304" pitchFamily="18" charset="0"/>
                <a:ea typeface="Calibri" panose="020F0502020204030204" pitchFamily="34" charset="0"/>
                <a:cs typeface="Times New Roman" panose="02020603050405020304" pitchFamily="18" charset="0"/>
              </a:rPr>
              <a:t>« Про пчелку», «Огурцы»</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b="1" dirty="0">
                <a:latin typeface="Times New Roman" panose="02020603050405020304" pitchFamily="18" charset="0"/>
                <a:ea typeface="Calibri" panose="020F0502020204030204" pitchFamily="34" charset="0"/>
                <a:cs typeface="Times New Roman" panose="02020603050405020304" pitchFamily="18" charset="0"/>
              </a:rPr>
              <a:t>2</a:t>
            </a:r>
            <a:r>
              <a:rPr lang="ru-RU" sz="1400" dirty="0">
                <a:latin typeface="Times New Roman" panose="02020603050405020304" pitchFamily="18" charset="0"/>
                <a:ea typeface="Calibri" panose="020F0502020204030204" pitchFamily="34" charset="0"/>
                <a:cs typeface="Times New Roman" panose="02020603050405020304" pitchFamily="18" charset="0"/>
              </a:rPr>
              <a:t> Чтение рассказов «Хитрый огурчик»</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b="1" dirty="0">
                <a:latin typeface="Times New Roman" panose="02020603050405020304" pitchFamily="18" charset="0"/>
                <a:ea typeface="Calibri" panose="020F0502020204030204" pitchFamily="34" charset="0"/>
                <a:cs typeface="Times New Roman" panose="02020603050405020304" pitchFamily="18" charset="0"/>
              </a:rPr>
              <a:t>3</a:t>
            </a:r>
            <a:r>
              <a:rPr lang="ru-RU" sz="1400" dirty="0">
                <a:latin typeface="Times New Roman" panose="02020603050405020304" pitchFamily="18" charset="0"/>
                <a:ea typeface="Calibri" panose="020F0502020204030204" pitchFamily="34" charset="0"/>
                <a:cs typeface="Times New Roman" panose="02020603050405020304" pitchFamily="18" charset="0"/>
              </a:rPr>
              <a:t> Дидактические игры:</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dirty="0">
                <a:latin typeface="Times New Roman" panose="02020603050405020304" pitchFamily="18" charset="0"/>
                <a:ea typeface="Calibri" panose="020F0502020204030204" pitchFamily="34" charset="0"/>
                <a:cs typeface="Times New Roman" panose="02020603050405020304" pitchFamily="18" charset="0"/>
              </a:rPr>
              <a:t>-«Угадай на вкус»</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dirty="0">
                <a:latin typeface="Times New Roman" panose="02020603050405020304" pitchFamily="18" charset="0"/>
                <a:ea typeface="Calibri" panose="020F0502020204030204" pitchFamily="34" charset="0"/>
                <a:cs typeface="Times New Roman" panose="02020603050405020304" pitchFamily="18" charset="0"/>
              </a:rPr>
              <a:t>-«Вершки и корешки»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dirty="0">
                <a:latin typeface="Times New Roman" panose="02020603050405020304" pitchFamily="18" charset="0"/>
                <a:ea typeface="Calibri" panose="020F0502020204030204" pitchFamily="34" charset="0"/>
                <a:cs typeface="Times New Roman" panose="02020603050405020304" pitchFamily="18" charset="0"/>
              </a:rPr>
              <a:t>-«Отгадай загадку подскажи отгадку»</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Скругленный прямоугольник 3"/>
          <p:cNvSpPr/>
          <p:nvPr/>
        </p:nvSpPr>
        <p:spPr>
          <a:xfrm>
            <a:off x="4646487" y="4431414"/>
            <a:ext cx="4298008" cy="1472744"/>
          </a:xfrm>
          <a:prstGeom prst="roundRect">
            <a:avLst/>
          </a:prstGeom>
          <a:solidFill>
            <a:srgbClr val="FFFF99"/>
          </a:solidFill>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5000"/>
              </a:lnSpc>
            </a:pPr>
            <a:r>
              <a:rPr lang="ru-RU"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4</a:t>
            </a:r>
            <a:r>
              <a:rPr lang="ru-RU"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Пение песни «Урожай собирай»</a:t>
            </a:r>
            <a:endParaRPr lang="ru-RU"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b="1" dirty="0">
                <a:latin typeface="Times New Roman" panose="02020603050405020304" pitchFamily="18" charset="0"/>
                <a:ea typeface="Calibri" panose="020F0502020204030204" pitchFamily="34" charset="0"/>
                <a:cs typeface="Times New Roman" panose="02020603050405020304" pitchFamily="18" charset="0"/>
              </a:rPr>
              <a:t>5</a:t>
            </a:r>
            <a:r>
              <a:rPr lang="ru-RU" sz="1400" dirty="0">
                <a:latin typeface="Times New Roman" panose="02020603050405020304" pitchFamily="18" charset="0"/>
                <a:ea typeface="Calibri" panose="020F0502020204030204" pitchFamily="34" charset="0"/>
                <a:cs typeface="Times New Roman" panose="02020603050405020304" pitchFamily="18" charset="0"/>
              </a:rPr>
              <a:t> Лепка «Овощи на тарелке»</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b="1" dirty="0">
                <a:latin typeface="Times New Roman" panose="02020603050405020304" pitchFamily="18" charset="0"/>
                <a:ea typeface="Calibri" panose="020F0502020204030204" pitchFamily="34" charset="0"/>
                <a:cs typeface="Times New Roman" panose="02020603050405020304" pitchFamily="18" charset="0"/>
              </a:rPr>
              <a:t>6</a:t>
            </a:r>
            <a:r>
              <a:rPr lang="ru-RU" sz="1400" dirty="0">
                <a:latin typeface="Times New Roman" panose="02020603050405020304" pitchFamily="18" charset="0"/>
                <a:ea typeface="Calibri" panose="020F0502020204030204" pitchFamily="34" charset="0"/>
                <a:cs typeface="Times New Roman" panose="02020603050405020304" pitchFamily="18" charset="0"/>
              </a:rPr>
              <a:t> Коллективная аппликация « Дары осени»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1400" b="1" dirty="0">
                <a:latin typeface="Times New Roman" panose="02020603050405020304" pitchFamily="18" charset="0"/>
                <a:ea typeface="Calibri" panose="020F0502020204030204" pitchFamily="34" charset="0"/>
                <a:cs typeface="Times New Roman" panose="02020603050405020304" pitchFamily="18" charset="0"/>
              </a:rPr>
              <a:t>7</a:t>
            </a:r>
            <a:r>
              <a:rPr lang="ru-RU" sz="1400" dirty="0">
                <a:latin typeface="Times New Roman" panose="02020603050405020304" pitchFamily="18" charset="0"/>
                <a:ea typeface="Calibri" panose="020F0502020204030204" pitchFamily="34" charset="0"/>
                <a:cs typeface="Times New Roman" panose="02020603050405020304" pitchFamily="18" charset="0"/>
              </a:rPr>
              <a:t> Заучивание стихотворения « В огороде много гряд</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Рисунок 10" descr="C:\Users\Офис1\Desktop\ПАСПОРТ ЭКОЛОГИЧЕСКОЙ ТРОПЫ\WhatsApp Image 2021-08-06 at 11.56.32.jpeg"/>
          <p:cNvPicPr/>
          <p:nvPr/>
        </p:nvPicPr>
        <p:blipFill>
          <a:blip r:embed="rId3" cstate="print"/>
          <a:srcRect/>
          <a:stretch>
            <a:fillRect/>
          </a:stretch>
        </p:blipFill>
        <p:spPr bwMode="auto">
          <a:xfrm>
            <a:off x="4955663" y="1209368"/>
            <a:ext cx="3583653" cy="3082412"/>
          </a:xfrm>
          <a:prstGeom prst="rect">
            <a:avLst/>
          </a:prstGeom>
          <a:ln>
            <a:noFill/>
          </a:ln>
          <a:effectLst>
            <a:softEdge rad="112500"/>
          </a:effectLst>
        </p:spPr>
      </p:pic>
      <p:pic>
        <p:nvPicPr>
          <p:cNvPr id="12" name="Рисунок 11" descr="C:\Users\Офис1\Desktop\ПАСПОРТ ЭКОЛОГИЧЕСКОЙ ТРОПЫ\WhatsApp Image 2021-08-06 at 11.56.32 (1).jpeg"/>
          <p:cNvPicPr/>
          <p:nvPr/>
        </p:nvPicPr>
        <p:blipFill>
          <a:blip r:embed="rId4" cstate="print"/>
          <a:srcRect/>
          <a:stretch>
            <a:fillRect/>
          </a:stretch>
        </p:blipFill>
        <p:spPr bwMode="auto">
          <a:xfrm>
            <a:off x="324667" y="3510117"/>
            <a:ext cx="4217836" cy="2890530"/>
          </a:xfrm>
          <a:prstGeom prst="rect">
            <a:avLst/>
          </a:prstGeom>
          <a:ln>
            <a:noFill/>
          </a:ln>
          <a:effectLst>
            <a:softEdge rad="112500"/>
          </a:effectLst>
        </p:spPr>
      </p:pic>
    </p:spTree>
    <p:extLst>
      <p:ext uri="{BB962C8B-B14F-4D97-AF65-F5344CB8AC3E}">
        <p14:creationId xmlns:p14="http://schemas.microsoft.com/office/powerpoint/2010/main" xmlns="" val="1390556520"/>
      </p:ext>
    </p:extLst>
  </p:cSld>
  <p:clrMapOvr>
    <a:masterClrMapping/>
  </p:clrMapOvr>
  <mc:AlternateContent xmlns:mc="http://schemas.openxmlformats.org/markup-compatibility/2006">
    <mc:Choice xmlns:p14="http://schemas.microsoft.com/office/powerpoint/2010/main" xmlns="" Requires="p14">
      <p:transition spd="slow" p14:dur="2400" advClick="0">
        <p14:doors dir="vert"/>
      </p:transition>
    </mc:Choice>
    <mc:Fallback>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45000"/>
            <a:lum/>
          </a:blip>
          <a:srcRect/>
          <a:stretch>
            <a:fillRect/>
          </a:stretch>
        </a:blipFill>
        <a:effectLst/>
      </p:bgPr>
    </p:bg>
    <p:spTree>
      <p:nvGrpSpPr>
        <p:cNvPr id="1" name=""/>
        <p:cNvGrpSpPr/>
        <p:nvPr/>
      </p:nvGrpSpPr>
      <p:grpSpPr>
        <a:xfrm>
          <a:off x="0" y="0"/>
          <a:ext cx="0" cy="0"/>
          <a:chOff x="0" y="0"/>
          <a:chExt cx="0" cy="0"/>
        </a:xfrm>
      </p:grpSpPr>
      <p:sp>
        <p:nvSpPr>
          <p:cNvPr id="7" name="Скругленный прямоугольник 4"/>
          <p:cNvSpPr/>
          <p:nvPr/>
        </p:nvSpPr>
        <p:spPr>
          <a:xfrm>
            <a:off x="1135625" y="191729"/>
            <a:ext cx="6990735" cy="1002892"/>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pPr>
            <a:endParaRPr lang="ru-RU" sz="1200" b="1" kern="12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endParaRPr>
          </a:p>
          <a:p>
            <a:pPr lvl="0" algn="ctr" defTabSz="1244600">
              <a:lnSpc>
                <a:spcPct val="90000"/>
              </a:lnSpc>
              <a:spcBef>
                <a:spcPct val="0"/>
              </a:spcBef>
            </a:pPr>
            <a:r>
              <a:rPr lang="ru-RU" sz="2800" b="1" kern="12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rPr>
              <a:t>Цветочная </a:t>
            </a:r>
            <a:r>
              <a:rPr lang="ru-RU" sz="28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rPr>
              <a:t>поляна</a:t>
            </a:r>
          </a:p>
          <a:p>
            <a:pPr algn="ctr" defTabSz="1244600">
              <a:lnSpc>
                <a:spcPct val="90000"/>
              </a:lnSpc>
              <a:spcBef>
                <a:spcPct val="0"/>
              </a:spcBef>
            </a:pPr>
            <a:r>
              <a:rPr lang="ru-RU"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rPr>
              <a:t>Природные зоны (горы, домашний двор, река, лес)</a:t>
            </a:r>
            <a:endParaRPr lang="ru-RU" sz="2000" dirty="0" smtClean="0"/>
          </a:p>
          <a:p>
            <a:pPr lvl="0" algn="ctr" defTabSz="1244600">
              <a:lnSpc>
                <a:spcPct val="90000"/>
              </a:lnSpc>
              <a:spcBef>
                <a:spcPct val="0"/>
              </a:spcBef>
              <a:spcAft>
                <a:spcPct val="35000"/>
              </a:spcAft>
            </a:pPr>
            <a:endParaRPr lang="ru-RU" sz="20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endParaRPr>
          </a:p>
        </p:txBody>
      </p:sp>
      <p:pic>
        <p:nvPicPr>
          <p:cNvPr id="8" name="Рисунок 7" descr="C:\Users\Офис1\Desktop\ПАСПОРТ ЭКОЛОГИЧЕСКОЙ ТРОПЫ\20210713_085442.jpg"/>
          <p:cNvPicPr/>
          <p:nvPr/>
        </p:nvPicPr>
        <p:blipFill>
          <a:blip r:embed="rId3" cstate="print"/>
          <a:srcRect/>
          <a:stretch>
            <a:fillRect/>
          </a:stretch>
        </p:blipFill>
        <p:spPr bwMode="auto">
          <a:xfrm>
            <a:off x="273765" y="1296487"/>
            <a:ext cx="3251099" cy="2464352"/>
          </a:xfrm>
          <a:prstGeom prst="rect">
            <a:avLst/>
          </a:prstGeom>
          <a:ln>
            <a:noFill/>
          </a:ln>
          <a:effectLst>
            <a:softEdge rad="112500"/>
          </a:effectLst>
        </p:spPr>
      </p:pic>
      <p:pic>
        <p:nvPicPr>
          <p:cNvPr id="9" name="Рисунок 8" descr="C:\Users\Офис1\Desktop\ПАСПОРТ ЭКОЛОГИЧЕСКОЙ ТРОПЫ\20210713_085712.jpg"/>
          <p:cNvPicPr/>
          <p:nvPr/>
        </p:nvPicPr>
        <p:blipFill>
          <a:blip r:embed="rId4" cstate="print"/>
          <a:srcRect/>
          <a:stretch>
            <a:fillRect/>
          </a:stretch>
        </p:blipFill>
        <p:spPr bwMode="auto">
          <a:xfrm>
            <a:off x="5589637" y="1395189"/>
            <a:ext cx="3377382" cy="2542631"/>
          </a:xfrm>
          <a:prstGeom prst="rect">
            <a:avLst/>
          </a:prstGeom>
          <a:ln>
            <a:noFill/>
          </a:ln>
          <a:effectLst>
            <a:softEdge rad="112500"/>
          </a:effectLst>
        </p:spPr>
      </p:pic>
      <p:pic>
        <p:nvPicPr>
          <p:cNvPr id="10" name="Рисунок 9" descr="C:\Users\Офис1\Desktop\ПАСПОРТ ЭКОЛОГИЧЕСКОЙ ТРОПЫ\20210713_085410.jpg"/>
          <p:cNvPicPr/>
          <p:nvPr/>
        </p:nvPicPr>
        <p:blipFill>
          <a:blip r:embed="rId5" cstate="print"/>
          <a:srcRect/>
          <a:stretch>
            <a:fillRect/>
          </a:stretch>
        </p:blipFill>
        <p:spPr bwMode="auto">
          <a:xfrm>
            <a:off x="250723" y="3952568"/>
            <a:ext cx="3318387" cy="2521974"/>
          </a:xfrm>
          <a:prstGeom prst="rect">
            <a:avLst/>
          </a:prstGeom>
          <a:ln>
            <a:noFill/>
          </a:ln>
          <a:effectLst>
            <a:softEdge rad="112500"/>
          </a:effectLst>
        </p:spPr>
      </p:pic>
      <p:pic>
        <p:nvPicPr>
          <p:cNvPr id="11" name="Рисунок 10" descr="C:\Users\Офис1\Desktop\ПАСПОРТ ЭКОЛОГИЧЕСКОЙ ТРОПЫ\20210713_085429.jpg"/>
          <p:cNvPicPr/>
          <p:nvPr/>
        </p:nvPicPr>
        <p:blipFill>
          <a:blip r:embed="rId6" cstate="print"/>
          <a:srcRect/>
          <a:stretch>
            <a:fillRect/>
          </a:stretch>
        </p:blipFill>
        <p:spPr bwMode="auto">
          <a:xfrm>
            <a:off x="5574891" y="4085303"/>
            <a:ext cx="3303639" cy="2492478"/>
          </a:xfrm>
          <a:prstGeom prst="rect">
            <a:avLst/>
          </a:prstGeom>
          <a:ln>
            <a:noFill/>
          </a:ln>
          <a:effectLst>
            <a:softEdge rad="112500"/>
          </a:effectLst>
        </p:spPr>
      </p:pic>
      <p:sp>
        <p:nvSpPr>
          <p:cNvPr id="12" name="Rectangle 1"/>
          <p:cNvSpPr>
            <a:spLocks noChangeArrowheads="1"/>
          </p:cNvSpPr>
          <p:nvPr/>
        </p:nvSpPr>
        <p:spPr bwMode="auto">
          <a:xfrm>
            <a:off x="2984090" y="2464886"/>
            <a:ext cx="2920181" cy="2962513"/>
          </a:xfrm>
          <a:prstGeom prst="roundRect">
            <a:avLst/>
          </a:prstGeom>
          <a:solidFill>
            <a:schemeClr val="accent1">
              <a:lumMod val="20000"/>
              <a:lumOff val="80000"/>
            </a:schemeClr>
          </a:solidFill>
          <a:ln w="28575">
            <a:solidFill>
              <a:srgbClr val="00B050"/>
            </a:solidFill>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1400" dirty="0" smtClean="0">
                <a:solidFill>
                  <a:schemeClr val="tx1"/>
                </a:solidFill>
                <a:latin typeface="Times New Roman" pitchFamily="18" charset="0"/>
                <a:ea typeface="Calibri" pitchFamily="34" charset="0"/>
                <a:cs typeface="Times New Roman" pitchFamily="18" charset="0"/>
              </a:rPr>
              <a:t>А на клумбах тоже диво</a:t>
            </a:r>
            <a:endParaRPr lang="ru-RU" sz="1400" dirty="0" smtClean="0">
              <a:solidFill>
                <a:schemeClr val="tx1"/>
              </a:solidFill>
              <a:latin typeface="Arial" pitchFamily="34" charset="0"/>
              <a:cs typeface="Arial" pitchFamily="34" charset="0"/>
            </a:endParaRPr>
          </a:p>
          <a:p>
            <a:pPr lvl="0" algn="ctr" eaLnBrk="0" fontAlgn="base" hangingPunct="0">
              <a:spcBef>
                <a:spcPct val="0"/>
              </a:spcBef>
              <a:spcAft>
                <a:spcPct val="0"/>
              </a:spcAft>
            </a:pPr>
            <a:r>
              <a:rPr lang="ru-RU" sz="1400" dirty="0" smtClean="0">
                <a:solidFill>
                  <a:schemeClr val="tx1"/>
                </a:solidFill>
                <a:latin typeface="Times New Roman" pitchFamily="18" charset="0"/>
                <a:ea typeface="Calibri" pitchFamily="34" charset="0"/>
                <a:cs typeface="Times New Roman" pitchFamily="18" charset="0"/>
              </a:rPr>
              <a:t>Все цветет у нас красиво.</a:t>
            </a:r>
            <a:endParaRPr lang="ru-RU" sz="1400" dirty="0" smtClean="0">
              <a:solidFill>
                <a:schemeClr val="tx1"/>
              </a:solidFill>
              <a:latin typeface="Arial" pitchFamily="34" charset="0"/>
              <a:cs typeface="Arial" pitchFamily="34" charset="0"/>
            </a:endParaRPr>
          </a:p>
          <a:p>
            <a:pPr lvl="0" algn="ctr" eaLnBrk="0" fontAlgn="base" hangingPunct="0">
              <a:spcBef>
                <a:spcPct val="0"/>
              </a:spcBef>
              <a:spcAft>
                <a:spcPct val="0"/>
              </a:spcAft>
            </a:pPr>
            <a:r>
              <a:rPr lang="ru-RU" sz="1400" dirty="0" smtClean="0">
                <a:solidFill>
                  <a:schemeClr val="tx1"/>
                </a:solidFill>
                <a:latin typeface="Times New Roman" pitchFamily="18" charset="0"/>
                <a:ea typeface="Calibri" pitchFamily="34" charset="0"/>
                <a:cs typeface="Times New Roman" pitchFamily="18" charset="0"/>
              </a:rPr>
              <a:t>Бархатцы, лилейник, розы,</a:t>
            </a:r>
            <a:endParaRPr lang="ru-RU" sz="1400" dirty="0" smtClean="0">
              <a:solidFill>
                <a:schemeClr val="tx1"/>
              </a:solidFill>
              <a:latin typeface="Arial" pitchFamily="34" charset="0"/>
              <a:cs typeface="Arial" pitchFamily="34" charset="0"/>
            </a:endParaRPr>
          </a:p>
          <a:p>
            <a:pPr lvl="0" algn="ctr" eaLnBrk="0" fontAlgn="base" hangingPunct="0">
              <a:spcBef>
                <a:spcPct val="0"/>
              </a:spcBef>
              <a:spcAft>
                <a:spcPct val="0"/>
              </a:spcAft>
            </a:pPr>
            <a:r>
              <a:rPr lang="ru-RU" sz="1400" dirty="0" smtClean="0">
                <a:solidFill>
                  <a:schemeClr val="tx1"/>
                </a:solidFill>
                <a:latin typeface="Times New Roman" pitchFamily="18" charset="0"/>
                <a:ea typeface="Calibri" pitchFamily="34" charset="0"/>
                <a:cs typeface="Times New Roman" pitchFamily="18" charset="0"/>
              </a:rPr>
              <a:t>И садовая мимоза.</a:t>
            </a:r>
            <a:endParaRPr lang="ru-RU" sz="1400" dirty="0" smtClean="0">
              <a:solidFill>
                <a:schemeClr val="tx1"/>
              </a:solidFill>
              <a:latin typeface="Arial" pitchFamily="34" charset="0"/>
              <a:cs typeface="Arial" pitchFamily="34" charset="0"/>
            </a:endParaRPr>
          </a:p>
          <a:p>
            <a:pPr lvl="0" algn="ctr" eaLnBrk="0" fontAlgn="base" hangingPunct="0">
              <a:spcBef>
                <a:spcPct val="0"/>
              </a:spcBef>
              <a:spcAft>
                <a:spcPct val="0"/>
              </a:spcAft>
            </a:pPr>
            <a:r>
              <a:rPr lang="ru-RU" sz="1400" dirty="0" smtClean="0">
                <a:solidFill>
                  <a:schemeClr val="tx1"/>
                </a:solidFill>
                <a:latin typeface="Times New Roman" pitchFamily="18" charset="0"/>
                <a:ea typeface="Calibri" pitchFamily="34" charset="0"/>
                <a:cs typeface="Times New Roman" pitchFamily="18" charset="0"/>
              </a:rPr>
              <a:t>Астры, мак и иван-чай.</a:t>
            </a:r>
            <a:endParaRPr lang="ru-RU" sz="1400" dirty="0" smtClean="0">
              <a:solidFill>
                <a:schemeClr val="tx1"/>
              </a:solidFill>
              <a:latin typeface="Arial" pitchFamily="34" charset="0"/>
              <a:cs typeface="Arial" pitchFamily="34" charset="0"/>
            </a:endParaRPr>
          </a:p>
          <a:p>
            <a:pPr lvl="0" algn="ctr" eaLnBrk="0" fontAlgn="base" hangingPunct="0">
              <a:spcBef>
                <a:spcPct val="0"/>
              </a:spcBef>
              <a:spcAft>
                <a:spcPct val="0"/>
              </a:spcAft>
            </a:pPr>
            <a:r>
              <a:rPr lang="ru-RU" sz="1400" dirty="0" smtClean="0">
                <a:solidFill>
                  <a:schemeClr val="tx1"/>
                </a:solidFill>
                <a:latin typeface="Times New Roman" pitchFamily="18" charset="0"/>
                <a:ea typeface="Calibri" pitchFamily="34" charset="0"/>
                <a:cs typeface="Times New Roman" pitchFamily="18" charset="0"/>
              </a:rPr>
              <a:t>Знай природу, изучай.</a:t>
            </a:r>
            <a:endParaRPr lang="ru-RU" sz="1400" dirty="0" smtClean="0">
              <a:solidFill>
                <a:schemeClr val="tx1"/>
              </a:solidFill>
              <a:latin typeface="Arial" pitchFamily="34" charset="0"/>
              <a:cs typeface="Arial" pitchFamily="34" charset="0"/>
            </a:endParaRPr>
          </a:p>
          <a:p>
            <a:pPr lvl="0" algn="ctr" eaLnBrk="0" fontAlgn="base" hangingPunct="0">
              <a:spcBef>
                <a:spcPct val="0"/>
              </a:spcBef>
              <a:spcAft>
                <a:spcPct val="0"/>
              </a:spcAft>
            </a:pPr>
            <a:r>
              <a:rPr lang="ru-RU" sz="1400" dirty="0" smtClean="0">
                <a:solidFill>
                  <a:schemeClr val="tx1"/>
                </a:solidFill>
                <a:latin typeface="Times New Roman" pitchFamily="18" charset="0"/>
                <a:ea typeface="Calibri" pitchFamily="34" charset="0"/>
                <a:cs typeface="Times New Roman" pitchFamily="18" charset="0"/>
              </a:rPr>
              <a:t>Как растения сажать,</a:t>
            </a:r>
            <a:endParaRPr lang="ru-RU" sz="1400" dirty="0" smtClean="0">
              <a:solidFill>
                <a:schemeClr val="tx1"/>
              </a:solidFill>
              <a:latin typeface="Arial" pitchFamily="34" charset="0"/>
              <a:cs typeface="Arial" pitchFamily="34" charset="0"/>
            </a:endParaRPr>
          </a:p>
          <a:p>
            <a:pPr lvl="0" algn="ctr" eaLnBrk="0" fontAlgn="base" hangingPunct="0">
              <a:spcBef>
                <a:spcPct val="0"/>
              </a:spcBef>
              <a:spcAft>
                <a:spcPct val="0"/>
              </a:spcAft>
            </a:pPr>
            <a:r>
              <a:rPr lang="ru-RU" sz="1400" dirty="0" smtClean="0">
                <a:solidFill>
                  <a:schemeClr val="tx1"/>
                </a:solidFill>
                <a:latin typeface="Times New Roman" pitchFamily="18" charset="0"/>
                <a:ea typeface="Calibri" pitchFamily="34" charset="0"/>
                <a:cs typeface="Times New Roman" pitchFamily="18" charset="0"/>
              </a:rPr>
              <a:t>Рыхлить землю, поливать.</a:t>
            </a:r>
            <a:endParaRPr lang="ru-RU" sz="1400" dirty="0" smtClean="0">
              <a:solidFill>
                <a:schemeClr val="tx1"/>
              </a:solidFill>
              <a:latin typeface="Arial" pitchFamily="34" charset="0"/>
              <a:cs typeface="Arial" pitchFamily="34" charset="0"/>
            </a:endParaRPr>
          </a:p>
          <a:p>
            <a:pPr lvl="0" algn="ctr" eaLnBrk="0" fontAlgn="base" hangingPunct="0">
              <a:spcBef>
                <a:spcPct val="0"/>
              </a:spcBef>
              <a:spcAft>
                <a:spcPct val="0"/>
              </a:spcAft>
            </a:pPr>
            <a:r>
              <a:rPr lang="ru-RU" sz="1400" dirty="0" smtClean="0">
                <a:solidFill>
                  <a:schemeClr val="tx1"/>
                </a:solidFill>
                <a:latin typeface="Times New Roman" pitchFamily="18" charset="0"/>
                <a:ea typeface="Calibri" pitchFamily="34" charset="0"/>
                <a:cs typeface="Times New Roman" pitchFamily="18" charset="0"/>
              </a:rPr>
              <a:t>Как из малого росточка</a:t>
            </a:r>
            <a:endParaRPr lang="ru-RU" sz="1400" dirty="0" smtClean="0">
              <a:solidFill>
                <a:schemeClr val="tx1"/>
              </a:solidFill>
              <a:latin typeface="Arial" pitchFamily="34" charset="0"/>
              <a:cs typeface="Arial" pitchFamily="34" charset="0"/>
            </a:endParaRPr>
          </a:p>
          <a:p>
            <a:pPr lvl="0" algn="ctr" eaLnBrk="0" fontAlgn="base" hangingPunct="0">
              <a:spcBef>
                <a:spcPct val="0"/>
              </a:spcBef>
              <a:spcAft>
                <a:spcPct val="0"/>
              </a:spcAft>
            </a:pPr>
            <a:r>
              <a:rPr lang="ru-RU" sz="1400" dirty="0" smtClean="0">
                <a:solidFill>
                  <a:schemeClr val="tx1"/>
                </a:solidFill>
                <a:latin typeface="Times New Roman" pitchFamily="18" charset="0"/>
                <a:ea typeface="Calibri" pitchFamily="34" charset="0"/>
                <a:cs typeface="Times New Roman" pitchFamily="18" charset="0"/>
              </a:rPr>
              <a:t>Появляется цветочек.</a:t>
            </a:r>
            <a:endParaRPr lang="ru-RU" sz="1400" dirty="0" smtClean="0">
              <a:solidFill>
                <a:schemeClr val="tx1"/>
              </a:solidFill>
              <a:latin typeface="Arial" pitchFamily="34" charset="0"/>
              <a:cs typeface="Arial" pitchFamily="34" charset="0"/>
            </a:endParaRPr>
          </a:p>
          <a:p>
            <a:pPr lvl="0" algn="ctr" eaLnBrk="0" fontAlgn="base" hangingPunct="0">
              <a:spcBef>
                <a:spcPct val="0"/>
              </a:spcBef>
              <a:spcAft>
                <a:spcPct val="0"/>
              </a:spcAft>
            </a:pPr>
            <a:r>
              <a:rPr lang="ru-RU" sz="1400" dirty="0" smtClean="0">
                <a:solidFill>
                  <a:schemeClr val="tx1"/>
                </a:solidFill>
                <a:latin typeface="Times New Roman" pitchFamily="18" charset="0"/>
                <a:ea typeface="Calibri" pitchFamily="34" charset="0"/>
                <a:cs typeface="Times New Roman" pitchFamily="18" charset="0"/>
              </a:rPr>
              <a:t>Ну и снова не зевай</a:t>
            </a:r>
            <a:endParaRPr lang="ru-RU" sz="1400" dirty="0" smtClean="0">
              <a:solidFill>
                <a:schemeClr val="tx1"/>
              </a:solidFill>
              <a:latin typeface="Arial" pitchFamily="34" charset="0"/>
              <a:cs typeface="Arial" pitchFamily="34" charset="0"/>
            </a:endParaRPr>
          </a:p>
          <a:p>
            <a:pPr lvl="0" algn="ctr" eaLnBrk="0" fontAlgn="base" hangingPunct="0">
              <a:spcBef>
                <a:spcPct val="0"/>
              </a:spcBef>
              <a:spcAft>
                <a:spcPct val="0"/>
              </a:spcAft>
            </a:pPr>
            <a:r>
              <a:rPr lang="ru-RU" sz="1400" dirty="0" smtClean="0">
                <a:solidFill>
                  <a:schemeClr val="tx1"/>
                </a:solidFill>
                <a:latin typeface="Times New Roman" pitchFamily="18" charset="0"/>
                <a:ea typeface="Calibri" pitchFamily="34" charset="0"/>
                <a:cs typeface="Times New Roman" pitchFamily="18" charset="0"/>
              </a:rPr>
              <a:t>Береги и поливай.</a:t>
            </a:r>
            <a:endParaRPr lang="ru-RU" sz="1400" dirty="0" smtClean="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27758932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45000"/>
            <a:lum/>
          </a:blip>
          <a:srcRect/>
          <a:stretch>
            <a:fillRect/>
          </a:stretch>
        </a:blipFill>
        <a:effectLst/>
      </p:bgPr>
    </p:bg>
    <p:spTree>
      <p:nvGrpSpPr>
        <p:cNvPr id="1" name=""/>
        <p:cNvGrpSpPr/>
        <p:nvPr/>
      </p:nvGrpSpPr>
      <p:grpSpPr>
        <a:xfrm>
          <a:off x="0" y="0"/>
          <a:ext cx="0" cy="0"/>
          <a:chOff x="0" y="0"/>
          <a:chExt cx="0" cy="0"/>
        </a:xfrm>
      </p:grpSpPr>
      <p:sp>
        <p:nvSpPr>
          <p:cNvPr id="14" name="Скругленный прямоугольник 4"/>
          <p:cNvSpPr/>
          <p:nvPr/>
        </p:nvSpPr>
        <p:spPr>
          <a:xfrm>
            <a:off x="2059104" y="380535"/>
            <a:ext cx="5469135" cy="665948"/>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kern="12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rPr>
              <a:t>Экологическая тропа</a:t>
            </a:r>
            <a:endParaRPr lang="ru-RU" sz="28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endParaRPr>
          </a:p>
        </p:txBody>
      </p:sp>
      <p:grpSp>
        <p:nvGrpSpPr>
          <p:cNvPr id="15" name="Группа 14"/>
          <p:cNvGrpSpPr/>
          <p:nvPr/>
        </p:nvGrpSpPr>
        <p:grpSpPr>
          <a:xfrm>
            <a:off x="2023078" y="193964"/>
            <a:ext cx="5541187" cy="888545"/>
            <a:chOff x="600997" y="0"/>
            <a:chExt cx="5541187" cy="738000"/>
          </a:xfrm>
        </p:grpSpPr>
        <p:sp>
          <p:nvSpPr>
            <p:cNvPr id="16" name="Скругленный прямоугольник 15"/>
            <p:cNvSpPr/>
            <p:nvPr/>
          </p:nvSpPr>
          <p:spPr>
            <a:xfrm>
              <a:off x="600997" y="0"/>
              <a:ext cx="5541187" cy="738000"/>
            </a:xfrm>
            <a:prstGeom prst="roundRect">
              <a:avLst/>
            </a:prstGeom>
          </p:spPr>
          <p:style>
            <a:lnRef idx="1">
              <a:schemeClr val="accent2"/>
            </a:lnRef>
            <a:fillRef idx="2">
              <a:schemeClr val="accent2"/>
            </a:fillRef>
            <a:effectRef idx="1">
              <a:schemeClr val="accent2"/>
            </a:effectRef>
            <a:fontRef idx="minor">
              <a:schemeClr val="dk1"/>
            </a:fontRef>
          </p:style>
        </p:sp>
        <p:sp>
          <p:nvSpPr>
            <p:cNvPr id="17" name="Скругленный прямоугольник 4"/>
            <p:cNvSpPr/>
            <p:nvPr/>
          </p:nvSpPr>
          <p:spPr>
            <a:xfrm>
              <a:off x="637023" y="36026"/>
              <a:ext cx="5469135" cy="665948"/>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kern="12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rPr>
                <a:t>Цветочная поляна</a:t>
              </a:r>
            </a:p>
            <a:p>
              <a:pPr lvl="0" algn="ctr" defTabSz="1244600">
                <a:lnSpc>
                  <a:spcPct val="90000"/>
                </a:lnSpc>
                <a:spcBef>
                  <a:spcPct val="0"/>
                </a:spcBef>
                <a:spcAft>
                  <a:spcPct val="35000"/>
                </a:spcAft>
              </a:pPr>
              <a:r>
                <a:rPr lang="ru-RU"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rPr>
                <a:t>Творческая мастерская</a:t>
              </a:r>
              <a:endParaRPr lang="ru-RU" sz="20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endParaRPr>
            </a:p>
          </p:txBody>
        </p:sp>
      </p:grpSp>
      <p:sp>
        <p:nvSpPr>
          <p:cNvPr id="6145" name="Rectangle 1"/>
          <p:cNvSpPr>
            <a:spLocks noChangeArrowheads="1"/>
          </p:cNvSpPr>
          <p:nvPr/>
        </p:nvSpPr>
        <p:spPr bwMode="auto">
          <a:xfrm>
            <a:off x="5597239" y="1353743"/>
            <a:ext cx="3352800" cy="5177611"/>
          </a:xfrm>
          <a:prstGeom prst="roundRect">
            <a:avLst/>
          </a:prstGeom>
          <a:solidFill>
            <a:schemeClr val="accent1">
              <a:lumMod val="20000"/>
              <a:lumOff val="80000"/>
            </a:schemeClr>
          </a:solidFill>
          <a:ln w="28575">
            <a:solidFill>
              <a:srgbClr val="00B050"/>
            </a:solidFill>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«Цветник»</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Задачи:</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упражнять в умении резать ножницами прямые линии, соблюдая технику безопасности. Развивать глазомер, мелкую моторику рук. Продолжать упражнять в умении аккуратно работать с клеем. Развивать фантазию, творчество, эстетический вкус. Воспитывать усидчивость, трудолюбие.</a:t>
            </a:r>
            <a:b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Материал: </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цветная бумага, клей, ножницы.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Выполнение работы.</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r>
            <a:b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Берём бумагу зелёного цвета. Сворачиваем её пополам. Чертим линии по которым дети сделают разрезы до обозначенной черты. Закручиваем в рулон бумагу и склеиваем край. Теперь приступаем к изготовлению цветов. Берём готовые заготовки. Приклеиваем их к получившейся травке.</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Рисунок 9" descr="DSC06684.JPG"/>
          <p:cNvPicPr>
            <a:picLocks noChangeAspect="1"/>
          </p:cNvPicPr>
          <p:nvPr/>
        </p:nvPicPr>
        <p:blipFill>
          <a:blip r:embed="rId3" cstate="print"/>
          <a:stretch>
            <a:fillRect/>
          </a:stretch>
        </p:blipFill>
        <p:spPr>
          <a:xfrm>
            <a:off x="1569140" y="4048728"/>
            <a:ext cx="3799274" cy="2528436"/>
          </a:xfrm>
          <a:prstGeom prst="roundRect">
            <a:avLst/>
          </a:prstGeom>
          <a:effectLst>
            <a:outerShdw blurRad="50800" dist="38100" dir="8100000" algn="tr" rotWithShape="0">
              <a:prstClr val="black">
                <a:alpha val="40000"/>
              </a:prstClr>
            </a:outerShdw>
          </a:effectLst>
        </p:spPr>
      </p:pic>
      <p:pic>
        <p:nvPicPr>
          <p:cNvPr id="11" name="Рисунок 10" descr="DSC06682.JPG"/>
          <p:cNvPicPr>
            <a:picLocks noChangeAspect="1"/>
          </p:cNvPicPr>
          <p:nvPr/>
        </p:nvPicPr>
        <p:blipFill>
          <a:blip r:embed="rId4" cstate="print"/>
          <a:stretch>
            <a:fillRect/>
          </a:stretch>
        </p:blipFill>
        <p:spPr>
          <a:xfrm>
            <a:off x="221674" y="1298217"/>
            <a:ext cx="3922624" cy="2610527"/>
          </a:xfrm>
          <a:prstGeom prst="round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xmlns="" val="27758932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4" name="Скругленный прямоугольник 4"/>
          <p:cNvSpPr/>
          <p:nvPr/>
        </p:nvSpPr>
        <p:spPr>
          <a:xfrm>
            <a:off x="2059104" y="380535"/>
            <a:ext cx="5469135" cy="665948"/>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kern="12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rPr>
              <a:t>Экологическая тропа</a:t>
            </a:r>
            <a:endParaRPr lang="ru-RU" sz="28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endParaRPr>
          </a:p>
        </p:txBody>
      </p:sp>
      <p:grpSp>
        <p:nvGrpSpPr>
          <p:cNvPr id="2" name="Группа 14"/>
          <p:cNvGrpSpPr/>
          <p:nvPr/>
        </p:nvGrpSpPr>
        <p:grpSpPr>
          <a:xfrm>
            <a:off x="2023078" y="166255"/>
            <a:ext cx="5541187" cy="916254"/>
            <a:chOff x="600997" y="0"/>
            <a:chExt cx="5541187" cy="738000"/>
          </a:xfrm>
        </p:grpSpPr>
        <p:sp>
          <p:nvSpPr>
            <p:cNvPr id="16" name="Скругленный прямоугольник 15"/>
            <p:cNvSpPr/>
            <p:nvPr/>
          </p:nvSpPr>
          <p:spPr>
            <a:xfrm>
              <a:off x="600997" y="0"/>
              <a:ext cx="5541187" cy="738000"/>
            </a:xfrm>
            <a:prstGeom prst="roundRect">
              <a:avLst/>
            </a:prstGeom>
          </p:spPr>
          <p:style>
            <a:lnRef idx="1">
              <a:schemeClr val="accent2"/>
            </a:lnRef>
            <a:fillRef idx="2">
              <a:schemeClr val="accent2"/>
            </a:fillRef>
            <a:effectRef idx="1">
              <a:schemeClr val="accent2"/>
            </a:effectRef>
            <a:fontRef idx="minor">
              <a:schemeClr val="dk1"/>
            </a:fontRef>
          </p:style>
        </p:sp>
        <p:sp>
          <p:nvSpPr>
            <p:cNvPr id="17" name="Скругленный прямоугольник 4"/>
            <p:cNvSpPr/>
            <p:nvPr/>
          </p:nvSpPr>
          <p:spPr>
            <a:xfrm>
              <a:off x="637023" y="36026"/>
              <a:ext cx="5469135" cy="665948"/>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kern="12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rPr>
                <a:t>Цветочная поляна</a:t>
              </a:r>
            </a:p>
            <a:p>
              <a:pPr lvl="0" algn="ctr" defTabSz="1244600">
                <a:lnSpc>
                  <a:spcPct val="90000"/>
                </a:lnSpc>
                <a:spcBef>
                  <a:spcPct val="0"/>
                </a:spcBef>
                <a:spcAft>
                  <a:spcPct val="35000"/>
                </a:spcAft>
              </a:pPr>
              <a:r>
                <a:rPr lang="ru-RU"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rPr>
                <a:t>Подвижные игры</a:t>
              </a:r>
              <a:endParaRPr lang="ru-RU" sz="20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endParaRPr>
            </a:p>
          </p:txBody>
        </p:sp>
      </p:grpSp>
      <p:sp>
        <p:nvSpPr>
          <p:cNvPr id="6145" name="Rectangle 1"/>
          <p:cNvSpPr>
            <a:spLocks noChangeArrowheads="1"/>
          </p:cNvSpPr>
          <p:nvPr/>
        </p:nvSpPr>
        <p:spPr bwMode="auto">
          <a:xfrm>
            <a:off x="381942" y="1189685"/>
            <a:ext cx="4128657" cy="5586413"/>
          </a:xfrm>
          <a:prstGeom prst="roundRect">
            <a:avLst/>
          </a:prstGeom>
          <a:solidFill>
            <a:schemeClr val="accent1">
              <a:lumMod val="20000"/>
              <a:lumOff val="80000"/>
            </a:schemeClr>
          </a:solidFill>
          <a:ln w="28575">
            <a:solidFill>
              <a:srgbClr val="00B050"/>
            </a:solidFill>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r>
              <a:rPr lang="ru-RU" b="1" dirty="0" smtClean="0">
                <a:latin typeface="Times New Roman" pitchFamily="18" charset="0"/>
                <a:cs typeface="Times New Roman" pitchFamily="18" charset="0"/>
              </a:rPr>
              <a:t>Кто быстрее выложит цветок. </a:t>
            </a:r>
          </a:p>
          <a:p>
            <a:r>
              <a:rPr lang="ru-RU" sz="1400" dirty="0" smtClean="0">
                <a:latin typeface="Times New Roman" pitchFamily="18" charset="0"/>
                <a:cs typeface="Times New Roman" pitchFamily="18" charset="0"/>
              </a:rPr>
              <a:t>Дети делятся на 2 равные команды. На полу выкладываются 2 ромашки из лепестков. (лепестков должно быть столько, сколько детей в команде). Командам предлагается перенести цветы на определенное расстояние (5-7 метров) и выложить лепестки вокруг приготовленных серединок. </a:t>
            </a:r>
            <a:endParaRPr lang="ru-RU" dirty="0" smtClean="0">
              <a:latin typeface="Times New Roman" pitchFamily="18" charset="0"/>
              <a:cs typeface="Times New Roman" pitchFamily="18" charset="0"/>
            </a:endParaRPr>
          </a:p>
          <a:p>
            <a:r>
              <a:rPr lang="ru-RU" b="1" dirty="0" smtClean="0">
                <a:latin typeface="Times New Roman" pitchFamily="18" charset="0"/>
                <a:cs typeface="Times New Roman" pitchFamily="18" charset="0"/>
              </a:rPr>
              <a:t>Незабудка</a:t>
            </a:r>
          </a:p>
          <a:p>
            <a:r>
              <a:rPr lang="ru-RU" sz="1400" dirty="0" smtClean="0">
                <a:latin typeface="Times New Roman" pitchFamily="18" charset="0"/>
                <a:cs typeface="Times New Roman" pitchFamily="18" charset="0"/>
              </a:rPr>
              <a:t>Выбирается «незабудка» и водящий. Остальные дети – цветы, им раздаются по одной карточке с изображением какого-либо цветка. «Цветы» разбегаются по всей комнате. Водящий выбирает три цветка, ставит детей в одну линию и произносит: «Всем цветам всегда я рад. Посажу цветочки в ряд. Мак, ромашка, василек (или другие три цветка)». Водящий ставит цветы в определенной последовательности. Далее три выбранных «цветка» «теряются» среди других. «Незабудка» должна найти их, поставить в нужном порядке и назвать.</a:t>
            </a:r>
          </a:p>
          <a:p>
            <a:endParaRPr lang="ru-RU" dirty="0">
              <a:latin typeface="Times New Roman" pitchFamily="18" charset="0"/>
              <a:cs typeface="Times New Roman" pitchFamily="18" charset="0"/>
            </a:endParaRPr>
          </a:p>
        </p:txBody>
      </p:sp>
      <p:pic>
        <p:nvPicPr>
          <p:cNvPr id="8" name="Рисунок 7" descr="DSC06656.JPG"/>
          <p:cNvPicPr>
            <a:picLocks noChangeAspect="1"/>
          </p:cNvPicPr>
          <p:nvPr/>
        </p:nvPicPr>
        <p:blipFill>
          <a:blip r:embed="rId3" cstate="print"/>
          <a:stretch>
            <a:fillRect/>
          </a:stretch>
        </p:blipFill>
        <p:spPr>
          <a:xfrm>
            <a:off x="5084695" y="1190665"/>
            <a:ext cx="3892982" cy="2590800"/>
          </a:xfrm>
          <a:prstGeom prst="roundRect">
            <a:avLst/>
          </a:prstGeom>
          <a:effectLst>
            <a:outerShdw blurRad="50800" dist="38100" dir="5400000" algn="t" rotWithShape="0">
              <a:prstClr val="black">
                <a:alpha val="40000"/>
              </a:prstClr>
            </a:outerShdw>
          </a:effectLst>
        </p:spPr>
      </p:pic>
      <p:pic>
        <p:nvPicPr>
          <p:cNvPr id="9" name="Рисунок 8" descr="DSC06653.JPG"/>
          <p:cNvPicPr>
            <a:picLocks noChangeAspect="1"/>
          </p:cNvPicPr>
          <p:nvPr/>
        </p:nvPicPr>
        <p:blipFill>
          <a:blip r:embed="rId4" cstate="print"/>
          <a:stretch>
            <a:fillRect/>
          </a:stretch>
        </p:blipFill>
        <p:spPr>
          <a:xfrm>
            <a:off x="4793671" y="4241502"/>
            <a:ext cx="3810000" cy="2535576"/>
          </a:xfrm>
          <a:prstGeom prst="round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xmlns="" val="27758932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77000"/>
            <a:lum/>
          </a:blip>
          <a:srcRect/>
          <a:stretch>
            <a:fillRect/>
          </a:stretch>
        </a:blipFill>
        <a:effectLst/>
      </p:bgPr>
    </p:bg>
    <p:spTree>
      <p:nvGrpSpPr>
        <p:cNvPr id="1" name=""/>
        <p:cNvGrpSpPr/>
        <p:nvPr/>
      </p:nvGrpSpPr>
      <p:grpSpPr>
        <a:xfrm>
          <a:off x="0" y="0"/>
          <a:ext cx="0" cy="0"/>
          <a:chOff x="0" y="0"/>
          <a:chExt cx="0" cy="0"/>
        </a:xfrm>
      </p:grpSpPr>
      <p:sp>
        <p:nvSpPr>
          <p:cNvPr id="18" name="Скругленный прямоугольник 4"/>
          <p:cNvSpPr/>
          <p:nvPr/>
        </p:nvSpPr>
        <p:spPr>
          <a:xfrm>
            <a:off x="1356852" y="436365"/>
            <a:ext cx="6563033" cy="705349"/>
          </a:xfrm>
          <a:prstGeom prst="rect">
            <a:avLst/>
          </a:prstGeom>
          <a:solidFill>
            <a:srgbClr val="FF33CC"/>
          </a:solidFill>
        </p:spPr>
        <p:style>
          <a:lnRef idx="1">
            <a:schemeClr val="accent2"/>
          </a:lnRef>
          <a:fillRef idx="2">
            <a:schemeClr val="accent2"/>
          </a:fillRef>
          <a:effectRef idx="1">
            <a:schemeClr val="accent2"/>
          </a:effectRef>
          <a:fontRef idx="minor">
            <a:schemeClr val="dk1"/>
          </a:fontRef>
        </p:style>
        <p:txBody>
          <a:bodyPr spcFirstLastPara="0" vert="horz" wrap="square" lIns="181453" tIns="0" rIns="181453" bIns="0" numCol="1" spcCol="1270" anchor="ctr" anchorCtr="0">
            <a:noAutofit/>
          </a:bodyPr>
          <a:lstStyle/>
          <a:p>
            <a:pPr algn="ctr"/>
            <a:r>
              <a:rPr lang="ru-RU" sz="2800" b="1" dirty="0" smtClean="0">
                <a:latin typeface="Times New Roman" pitchFamily="18" charset="0"/>
                <a:cs typeface="Times New Roman" pitchFamily="18" charset="0"/>
              </a:rPr>
              <a:t>«Самоцветы детских талантов»</a:t>
            </a:r>
            <a:endParaRPr lang="ru-RU" sz="2800" dirty="0">
              <a:latin typeface="Times New Roman" pitchFamily="18" charset="0"/>
              <a:cs typeface="Times New Roman" pitchFamily="18" charset="0"/>
            </a:endParaRPr>
          </a:p>
        </p:txBody>
      </p:sp>
      <p:sp>
        <p:nvSpPr>
          <p:cNvPr id="6145" name="Rectangle 1"/>
          <p:cNvSpPr>
            <a:spLocks noChangeArrowheads="1"/>
          </p:cNvSpPr>
          <p:nvPr/>
        </p:nvSpPr>
        <p:spPr bwMode="auto">
          <a:xfrm>
            <a:off x="560439" y="1384275"/>
            <a:ext cx="7757652" cy="1464231"/>
          </a:xfrm>
          <a:prstGeom prst="roundRect">
            <a:avLst/>
          </a:prstGeom>
          <a:solidFill>
            <a:srgbClr val="D3E8C6"/>
          </a:solidFill>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indent="265113" algn="just"/>
            <a:r>
              <a:rPr lang="ru-RU" sz="1600" dirty="0" smtClean="0">
                <a:latin typeface="Times New Roman" pitchFamily="18" charset="0"/>
                <a:cs typeface="Times New Roman" pitchFamily="18" charset="0"/>
              </a:rPr>
              <a:t>Оборудован с целью приобщения детей к культуре родного края, с использованием декорации по трем сказам: «Серебряное копытце», «Каменный цветок», «Малахитовая шкатулка», созданных из природных материалов, для развития познавательно-речевой активности, через образовательные области: познание, коммуникация, изобразительная деятельность. </a:t>
            </a:r>
            <a:endParaRPr lang="ru-RU" sz="1600" dirty="0">
              <a:latin typeface="Times New Roman" pitchFamily="18" charset="0"/>
              <a:cs typeface="Times New Roman" pitchFamily="18" charset="0"/>
            </a:endParaRPr>
          </a:p>
        </p:txBody>
      </p:sp>
      <p:sp>
        <p:nvSpPr>
          <p:cNvPr id="6146" name="Rectangle 2"/>
          <p:cNvSpPr>
            <a:spLocks noChangeArrowheads="1"/>
          </p:cNvSpPr>
          <p:nvPr/>
        </p:nvSpPr>
        <p:spPr bwMode="auto">
          <a:xfrm>
            <a:off x="225158" y="3232312"/>
            <a:ext cx="4007629" cy="2792254"/>
          </a:xfrm>
          <a:prstGeom prst="roundRect">
            <a:avLst/>
          </a:prstGeom>
          <a:solidFill>
            <a:srgbClr val="D3E8C6"/>
          </a:solidFill>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r>
              <a:rPr lang="ru-RU" dirty="0" smtClean="0">
                <a:latin typeface="Times New Roman" pitchFamily="18" charset="0"/>
                <a:cs typeface="Times New Roman" pitchFamily="18" charset="0"/>
              </a:rPr>
              <a:t>Кто то сидит у окошка в избушке,</a:t>
            </a:r>
          </a:p>
          <a:p>
            <a:r>
              <a:rPr lang="ru-RU" dirty="0" smtClean="0">
                <a:latin typeface="Times New Roman" pitchFamily="18" charset="0"/>
                <a:cs typeface="Times New Roman" pitchFamily="18" charset="0"/>
              </a:rPr>
              <a:t>А маленький козлик стоит на опушке.</a:t>
            </a:r>
          </a:p>
          <a:p>
            <a:r>
              <a:rPr lang="ru-RU" dirty="0" smtClean="0">
                <a:latin typeface="Times New Roman" pitchFamily="18" charset="0"/>
                <a:cs typeface="Times New Roman" pitchFamily="18" charset="0"/>
              </a:rPr>
              <a:t>Ударит копытцем - камни летят,</a:t>
            </a:r>
          </a:p>
          <a:p>
            <a:r>
              <a:rPr lang="ru-RU" dirty="0" smtClean="0">
                <a:latin typeface="Times New Roman" pitchFamily="18" charset="0"/>
                <a:cs typeface="Times New Roman" pitchFamily="18" charset="0"/>
              </a:rPr>
              <a:t>И россыпи их под луною блестят.</a:t>
            </a:r>
          </a:p>
          <a:p>
            <a:r>
              <a:rPr lang="ru-RU" dirty="0" smtClean="0">
                <a:latin typeface="Times New Roman" pitchFamily="18" charset="0"/>
                <a:cs typeface="Times New Roman" pitchFamily="18" charset="0"/>
              </a:rPr>
              <a:t>С козликом рядом кошка </a:t>
            </a:r>
            <a:r>
              <a:rPr lang="ru-RU" dirty="0" err="1" smtClean="0">
                <a:latin typeface="Times New Roman" pitchFamily="18" charset="0"/>
                <a:cs typeface="Times New Roman" pitchFamily="18" charset="0"/>
              </a:rPr>
              <a:t>Муренка</a:t>
            </a:r>
            <a:r>
              <a:rPr lang="ru-RU" dirty="0" smtClean="0">
                <a:latin typeface="Times New Roman" pitchFamily="18" charset="0"/>
                <a:cs typeface="Times New Roman" pitchFamily="18" charset="0"/>
              </a:rPr>
              <a:t>,</a:t>
            </a:r>
          </a:p>
          <a:p>
            <a:r>
              <a:rPr lang="ru-RU" dirty="0" smtClean="0">
                <a:latin typeface="Times New Roman" pitchFamily="18" charset="0"/>
                <a:cs typeface="Times New Roman" pitchFamily="18" charset="0"/>
              </a:rPr>
              <a:t>И смотрит на них из окошка... (</a:t>
            </a:r>
            <a:r>
              <a:rPr lang="ru-RU" dirty="0" err="1" smtClean="0">
                <a:latin typeface="Times New Roman" pitchFamily="18" charset="0"/>
                <a:cs typeface="Times New Roman" pitchFamily="18" charset="0"/>
              </a:rPr>
              <a:t>Даренка</a:t>
            </a:r>
            <a:r>
              <a:rPr lang="ru-RU" dirty="0" smtClean="0">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 name="Рисунок 7" descr="C:\Users\Офис1\Desktop\ПАСПОРТ ЭКОЛОГИЧЕСКОЙ ТРОПЫ\WhatsApp Image 2021-08-06 at 11.37.58.jpeg"/>
          <p:cNvPicPr/>
          <p:nvPr/>
        </p:nvPicPr>
        <p:blipFill>
          <a:blip r:embed="rId3" cstate="print"/>
          <a:srcRect/>
          <a:stretch>
            <a:fillRect/>
          </a:stretch>
        </p:blipFill>
        <p:spPr bwMode="auto">
          <a:xfrm>
            <a:off x="4397374" y="3006749"/>
            <a:ext cx="4436909" cy="3482541"/>
          </a:xfrm>
          <a:prstGeom prst="rect">
            <a:avLst/>
          </a:prstGeom>
          <a:ln>
            <a:noFill/>
          </a:ln>
          <a:effectLst>
            <a:softEdge rad="112500"/>
          </a:effectLst>
        </p:spPr>
      </p:pic>
    </p:spTree>
    <p:extLst>
      <p:ext uri="{BB962C8B-B14F-4D97-AF65-F5344CB8AC3E}">
        <p14:creationId xmlns:p14="http://schemas.microsoft.com/office/powerpoint/2010/main" xmlns="" val="1390556520"/>
      </p:ext>
    </p:extLst>
  </p:cSld>
  <p:clrMapOvr>
    <a:masterClrMapping/>
  </p:clrMapOvr>
  <mc:AlternateContent xmlns:mc="http://schemas.openxmlformats.org/markup-compatibility/2006">
    <mc:Choice xmlns:p14="http://schemas.microsoft.com/office/powerpoint/2010/main" xmlns="" Requires="p14">
      <p:transition spd="slow" p14:dur="2400" advClick="0">
        <p14:doors dir="vert"/>
      </p:transition>
    </mc:Choice>
    <mc:Fallback>
      <p:transition spd="slow" advClick="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42000"/>
            <a:lum/>
          </a:blip>
          <a:srcRect/>
          <a:stretch>
            <a:fillRect/>
          </a:stretch>
        </a:blip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43992" y="4605170"/>
            <a:ext cx="830957" cy="25414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8562" y="2262646"/>
            <a:ext cx="718879" cy="36605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378623" y="1680152"/>
            <a:ext cx="1045030" cy="895110"/>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16655" y="3056164"/>
            <a:ext cx="699634" cy="693497"/>
          </a:xfrm>
          <a:prstGeom prst="rect">
            <a:avLst/>
          </a:prstGeom>
        </p:spPr>
      </p:pic>
      <p:sp>
        <p:nvSpPr>
          <p:cNvPr id="26625" name="Rectangle 1"/>
          <p:cNvSpPr>
            <a:spLocks noChangeArrowheads="1"/>
          </p:cNvSpPr>
          <p:nvPr/>
        </p:nvSpPr>
        <p:spPr bwMode="auto">
          <a:xfrm>
            <a:off x="339213" y="1233979"/>
            <a:ext cx="4055806" cy="5471220"/>
          </a:xfrm>
          <a:prstGeom prst="roundRect">
            <a:avLst/>
          </a:prstGeom>
          <a:ln>
            <a:solidFill>
              <a:schemeClr val="bg2">
                <a:lumMod val="10000"/>
              </a:schemeClr>
            </a:solidFill>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indent="176213" algn="just"/>
            <a:r>
              <a:rPr lang="ru-RU" b="1" dirty="0" smtClean="0">
                <a:latin typeface="Times New Roman" pitchFamily="18" charset="0"/>
                <a:cs typeface="Times New Roman" pitchFamily="18" charset="0"/>
              </a:rPr>
              <a:t>Цель:</a:t>
            </a:r>
            <a:r>
              <a:rPr lang="ru-RU" dirty="0" smtClean="0">
                <a:latin typeface="Times New Roman" pitchFamily="18" charset="0"/>
                <a:cs typeface="Times New Roman" pitchFamily="18" charset="0"/>
              </a:rPr>
              <a:t> познакомить детей с природным водоёмом и его обитателями, помочь понять, что озеро-сообщество разных организмов, воспитывать грамотное поведение у водоёма.</a:t>
            </a:r>
          </a:p>
          <a:p>
            <a:pPr indent="354013" algn="just"/>
            <a:r>
              <a:rPr lang="ru-RU" dirty="0" smtClean="0">
                <a:latin typeface="Times New Roman" pitchFamily="18" charset="0"/>
                <a:cs typeface="Times New Roman" pitchFamily="18" charset="0"/>
              </a:rPr>
              <a:t>На территории имеется «озеро» (пластиковая ёмкость, вкопанная в землю и заполненная водой). Вокруг пруда расположены растения (камыш). Здесь можно с детьми провести наблюдение за обитателями водоема (лягушками, насекомыми, за прилетающими к пруду птицами), побеседовать, что произойдет, если вся вода исчезнет, почему нельзя бросать в воду мусор, о безопасности у водоёмов.</a:t>
            </a:r>
            <a:endParaRPr lang="ru-RU" dirty="0">
              <a:latin typeface="Times New Roman" pitchFamily="18" charset="0"/>
              <a:cs typeface="Times New Roman" pitchFamily="18" charset="0"/>
            </a:endParaRPr>
          </a:p>
        </p:txBody>
      </p:sp>
      <p:grpSp>
        <p:nvGrpSpPr>
          <p:cNvPr id="15" name="Группа 15"/>
          <p:cNvGrpSpPr/>
          <p:nvPr/>
        </p:nvGrpSpPr>
        <p:grpSpPr>
          <a:xfrm>
            <a:off x="2133915" y="235528"/>
            <a:ext cx="5541187" cy="902400"/>
            <a:chOff x="600997" y="0"/>
            <a:chExt cx="5541187" cy="738000"/>
          </a:xfrm>
        </p:grpSpPr>
        <p:sp>
          <p:nvSpPr>
            <p:cNvPr id="16" name="Скругленный прямоугольник 15"/>
            <p:cNvSpPr/>
            <p:nvPr/>
          </p:nvSpPr>
          <p:spPr>
            <a:xfrm>
              <a:off x="600997" y="0"/>
              <a:ext cx="5541187" cy="738000"/>
            </a:xfrm>
            <a:prstGeom prst="roundRect">
              <a:avLst/>
            </a:prstGeom>
          </p:spPr>
          <p:style>
            <a:lnRef idx="1">
              <a:schemeClr val="accent1"/>
            </a:lnRef>
            <a:fillRef idx="2">
              <a:schemeClr val="accent1"/>
            </a:fillRef>
            <a:effectRef idx="1">
              <a:schemeClr val="accent1"/>
            </a:effectRef>
            <a:fontRef idx="minor">
              <a:schemeClr val="dk1"/>
            </a:fontRef>
          </p:style>
        </p:sp>
        <p:sp>
          <p:nvSpPr>
            <p:cNvPr id="17" name="Скругленный прямоугольник 4"/>
            <p:cNvSpPr/>
            <p:nvPr/>
          </p:nvSpPr>
          <p:spPr>
            <a:xfrm>
              <a:off x="637023" y="36026"/>
              <a:ext cx="5469135" cy="665948"/>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rPr>
                <a:t>Озеро</a:t>
              </a:r>
              <a:endParaRPr lang="ru-RU" sz="2000" b="1" kern="1200" cap="none" spc="0" dirty="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endParaRPr>
            </a:p>
          </p:txBody>
        </p:sp>
      </p:grpSp>
      <p:pic>
        <p:nvPicPr>
          <p:cNvPr id="11" name="Рисунок 10" descr="C:\Users\Офис1\Desktop\ПАСПОРТ ЭКОЛОГИЧЕСКОЙ ТРОПЫ\WhatsApp Image 2021-08-05 at 14.06.17.jpeg"/>
          <p:cNvPicPr/>
          <p:nvPr/>
        </p:nvPicPr>
        <p:blipFill>
          <a:blip r:embed="rId7" cstate="print"/>
          <a:srcRect/>
          <a:stretch>
            <a:fillRect/>
          </a:stretch>
        </p:blipFill>
        <p:spPr bwMode="auto">
          <a:xfrm>
            <a:off x="4586633" y="1477142"/>
            <a:ext cx="3628218" cy="4717180"/>
          </a:xfrm>
          <a:prstGeom prst="rect">
            <a:avLst/>
          </a:prstGeom>
          <a:ln>
            <a:noFill/>
          </a:ln>
          <a:effectLst>
            <a:softEdge rad="112500"/>
          </a:effectLst>
        </p:spPr>
      </p:pic>
    </p:spTree>
    <p:extLst>
      <p:ext uri="{BB962C8B-B14F-4D97-AF65-F5344CB8AC3E}">
        <p14:creationId xmlns:p14="http://schemas.microsoft.com/office/powerpoint/2010/main" xmlns="" val="27758932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p:nvSpPr>
        <p:spPr>
          <a:xfrm>
            <a:off x="4681496" y="1070248"/>
            <a:ext cx="3782290" cy="1815882"/>
          </a:xfrm>
          <a:prstGeom prst="rect">
            <a:avLst/>
          </a:prstGeom>
        </p:spPr>
        <p:txBody>
          <a:bodyPr wrap="square">
            <a:spAutoFit/>
          </a:bodyPr>
          <a:lstStyle/>
          <a:p>
            <a:pPr indent="354013" algn="just"/>
            <a:r>
              <a:rPr lang="ru-RU" sz="1600" b="1" dirty="0" smtClean="0">
                <a:solidFill>
                  <a:srgbClr val="002060"/>
                </a:solidFill>
                <a:latin typeface="Palatino Linotype" pitchFamily="18" charset="0"/>
              </a:rPr>
              <a:t>Приобщение детей к природе родного края, формирование эмоционального и бережного отношения к ней, умение образно воспринимать и любить окружающим мир, оздоровление дошкольников. </a:t>
            </a:r>
            <a:endParaRPr lang="ru-RU" sz="1600" b="1" dirty="0">
              <a:solidFill>
                <a:srgbClr val="002060"/>
              </a:solidFill>
              <a:latin typeface="Palatino Linotype" pitchFamily="18" charset="0"/>
            </a:endParaRPr>
          </a:p>
        </p:txBody>
      </p:sp>
      <p:sp>
        <p:nvSpPr>
          <p:cNvPr id="9" name="Прямоугольник 8"/>
          <p:cNvSpPr/>
          <p:nvPr/>
        </p:nvSpPr>
        <p:spPr>
          <a:xfrm>
            <a:off x="362897" y="4199956"/>
            <a:ext cx="7952509" cy="2062103"/>
          </a:xfrm>
          <a:prstGeom prst="rect">
            <a:avLst/>
          </a:prstGeom>
        </p:spPr>
        <p:txBody>
          <a:bodyPr wrap="square">
            <a:spAutoFit/>
          </a:bodyPr>
          <a:lstStyle/>
          <a:p>
            <a:pPr algn="just"/>
            <a:r>
              <a:rPr lang="ru-RU" sz="1600" b="1" dirty="0" smtClean="0">
                <a:solidFill>
                  <a:srgbClr val="002060"/>
                </a:solidFill>
                <a:latin typeface="Palatino Linotype" pitchFamily="18" charset="0"/>
              </a:rPr>
              <a:t>1.  Организация общения дошкольников с природой, формирование и поддержка интереса к окружающему миру.</a:t>
            </a:r>
          </a:p>
          <a:p>
            <a:pPr algn="just"/>
            <a:r>
              <a:rPr lang="ru-RU" sz="1600" b="1" dirty="0" smtClean="0">
                <a:solidFill>
                  <a:srgbClr val="002060"/>
                </a:solidFill>
                <a:latin typeface="Palatino Linotype" pitchFamily="18" charset="0"/>
              </a:rPr>
              <a:t>2.  Формирование навыков и желание трудиться в природе.</a:t>
            </a:r>
          </a:p>
          <a:p>
            <a:pPr algn="just"/>
            <a:r>
              <a:rPr lang="ru-RU" sz="1600" b="1" dirty="0" smtClean="0">
                <a:solidFill>
                  <a:srgbClr val="002060"/>
                </a:solidFill>
                <a:latin typeface="Palatino Linotype" pitchFamily="18" charset="0"/>
              </a:rPr>
              <a:t>3. Познавательное развитие ребенка, формирование у него системы знаний и представлений о природе.</a:t>
            </a:r>
          </a:p>
          <a:p>
            <a:pPr algn="just"/>
            <a:r>
              <a:rPr lang="ru-RU" sz="1600" b="1" dirty="0" smtClean="0">
                <a:solidFill>
                  <a:srgbClr val="002060"/>
                </a:solidFill>
                <a:latin typeface="Palatino Linotype" pitchFamily="18" charset="0"/>
              </a:rPr>
              <a:t>4.  Оздоровление детей, их физическое развитие.</a:t>
            </a:r>
          </a:p>
          <a:p>
            <a:pPr algn="just"/>
            <a:r>
              <a:rPr lang="ru-RU" sz="1600" b="1" dirty="0" smtClean="0">
                <a:solidFill>
                  <a:srgbClr val="002060"/>
                </a:solidFill>
                <a:latin typeface="Palatino Linotype" pitchFamily="18" charset="0"/>
              </a:rPr>
              <a:t>5. Эмоциональное, эстетическое восприятие природы, умение видеть ее красоту и получать от этого радость, удовольствие.</a:t>
            </a:r>
            <a:endParaRPr lang="ru-RU" sz="1600" b="1" dirty="0">
              <a:solidFill>
                <a:srgbClr val="002060"/>
              </a:solidFill>
              <a:latin typeface="Palatino Linotype" pitchFamily="18" charset="0"/>
            </a:endParaRPr>
          </a:p>
        </p:txBody>
      </p:sp>
      <p:grpSp>
        <p:nvGrpSpPr>
          <p:cNvPr id="12" name="Группа 11"/>
          <p:cNvGrpSpPr/>
          <p:nvPr/>
        </p:nvGrpSpPr>
        <p:grpSpPr>
          <a:xfrm>
            <a:off x="642003" y="3343393"/>
            <a:ext cx="4396046" cy="738000"/>
            <a:chOff x="600997" y="0"/>
            <a:chExt cx="5541187" cy="738000"/>
          </a:xfrm>
        </p:grpSpPr>
        <p:sp>
          <p:nvSpPr>
            <p:cNvPr id="13" name="Скругленный прямоугольник 12"/>
            <p:cNvSpPr/>
            <p:nvPr/>
          </p:nvSpPr>
          <p:spPr>
            <a:xfrm>
              <a:off x="600997" y="0"/>
              <a:ext cx="5541187" cy="738000"/>
            </a:xfrm>
            <a:prstGeom prst="roundRect">
              <a:avLst/>
            </a:prstGeom>
          </p:spPr>
          <p:style>
            <a:lnRef idx="1">
              <a:schemeClr val="accent2"/>
            </a:lnRef>
            <a:fillRef idx="2">
              <a:schemeClr val="accent2"/>
            </a:fillRef>
            <a:effectRef idx="1">
              <a:schemeClr val="accent2"/>
            </a:effectRef>
            <a:fontRef idx="minor">
              <a:schemeClr val="dk1"/>
            </a:fontRef>
          </p:style>
        </p:sp>
        <p:sp>
          <p:nvSpPr>
            <p:cNvPr id="14" name="Скругленный прямоугольник 4"/>
            <p:cNvSpPr/>
            <p:nvPr/>
          </p:nvSpPr>
          <p:spPr>
            <a:xfrm>
              <a:off x="637023" y="36026"/>
              <a:ext cx="5469135" cy="665948"/>
            </a:xfrm>
            <a:prstGeom prst="rect">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rPr>
                <a:t>Задачи</a:t>
              </a:r>
              <a:endParaRPr lang="ru-RU" sz="28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endParaRPr>
            </a:p>
          </p:txBody>
        </p:sp>
      </p:grpSp>
      <p:grpSp>
        <p:nvGrpSpPr>
          <p:cNvPr id="15" name="Группа 14"/>
          <p:cNvGrpSpPr/>
          <p:nvPr/>
        </p:nvGrpSpPr>
        <p:grpSpPr>
          <a:xfrm>
            <a:off x="4326642" y="265405"/>
            <a:ext cx="4389654" cy="738000"/>
            <a:chOff x="600997" y="0"/>
            <a:chExt cx="5541187" cy="738000"/>
          </a:xfrm>
        </p:grpSpPr>
        <p:sp>
          <p:nvSpPr>
            <p:cNvPr id="16" name="Скругленный прямоугольник 15"/>
            <p:cNvSpPr/>
            <p:nvPr/>
          </p:nvSpPr>
          <p:spPr>
            <a:xfrm>
              <a:off x="600997" y="0"/>
              <a:ext cx="5541187" cy="738000"/>
            </a:xfrm>
            <a:prstGeom prst="roundRect">
              <a:avLst/>
            </a:prstGeom>
          </p:spPr>
          <p:style>
            <a:lnRef idx="1">
              <a:schemeClr val="accent2"/>
            </a:lnRef>
            <a:fillRef idx="2">
              <a:schemeClr val="accent2"/>
            </a:fillRef>
            <a:effectRef idx="1">
              <a:schemeClr val="accent2"/>
            </a:effectRef>
            <a:fontRef idx="minor">
              <a:schemeClr val="dk1"/>
            </a:fontRef>
          </p:style>
        </p:sp>
        <p:sp>
          <p:nvSpPr>
            <p:cNvPr id="17" name="Скругленный прямоугольник 4"/>
            <p:cNvSpPr/>
            <p:nvPr/>
          </p:nvSpPr>
          <p:spPr>
            <a:xfrm>
              <a:off x="637023" y="36026"/>
              <a:ext cx="5469136" cy="665948"/>
            </a:xfrm>
            <a:prstGeom prst="rect">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rPr>
                <a:t>Цель</a:t>
              </a:r>
              <a:endParaRPr lang="ru-RU" sz="28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endParaRPr>
            </a:p>
          </p:txBody>
        </p:sp>
      </p:grpSp>
      <p:pic>
        <p:nvPicPr>
          <p:cNvPr id="1026" name="Picture 2" descr="C:\Users\Офис1\Desktop\ПАСПОРТ ЭКОЛОГИЧЕСКОЙ ТРОПЫ\20210713_085126.jpg"/>
          <p:cNvPicPr>
            <a:picLocks noChangeAspect="1" noChangeArrowheads="1"/>
          </p:cNvPicPr>
          <p:nvPr/>
        </p:nvPicPr>
        <p:blipFill>
          <a:blip r:embed="rId3" cstate="print"/>
          <a:srcRect/>
          <a:stretch>
            <a:fillRect/>
          </a:stretch>
        </p:blipFill>
        <p:spPr bwMode="auto">
          <a:xfrm>
            <a:off x="629920" y="499110"/>
            <a:ext cx="3652520" cy="2739390"/>
          </a:xfrm>
          <a:prstGeom prst="rect">
            <a:avLst/>
          </a:prstGeom>
          <a:ln>
            <a:noFill/>
          </a:ln>
          <a:effectLst>
            <a:softEdge rad="112500"/>
          </a:effectLst>
        </p:spPr>
      </p:pic>
    </p:spTree>
    <p:extLst>
      <p:ext uri="{BB962C8B-B14F-4D97-AF65-F5344CB8AC3E}">
        <p14:creationId xmlns:p14="http://schemas.microsoft.com/office/powerpoint/2010/main" xmlns="" val="13282954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58000"/>
            <a:lum/>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3679" y="1942596"/>
            <a:ext cx="4657780" cy="1161046"/>
          </a:xfrm>
        </p:spPr>
        <p:txBody>
          <a:bodyPr/>
          <a:lstStyle/>
          <a:p>
            <a:pPr algn="ctr"/>
            <a:r>
              <a:rPr lang="ru-RU" b="1" dirty="0" smtClean="0">
                <a:effectLst>
                  <a:innerShdw blurRad="63500" dist="50800" dir="18900000">
                    <a:prstClr val="black">
                      <a:alpha val="50000"/>
                    </a:prstClr>
                  </a:innerShdw>
                </a:effectLst>
                <a:latin typeface="Times New Roman" pitchFamily="18" charset="0"/>
                <a:cs typeface="Times New Roman" pitchFamily="18" charset="0"/>
              </a:rPr>
              <a:t>Спасибо </a:t>
            </a:r>
            <a:br>
              <a:rPr lang="ru-RU" b="1" dirty="0" smtClean="0">
                <a:effectLst>
                  <a:innerShdw blurRad="63500" dist="50800" dir="18900000">
                    <a:prstClr val="black">
                      <a:alpha val="50000"/>
                    </a:prstClr>
                  </a:innerShdw>
                </a:effectLst>
                <a:latin typeface="Times New Roman" pitchFamily="18" charset="0"/>
                <a:cs typeface="Times New Roman" pitchFamily="18" charset="0"/>
              </a:rPr>
            </a:br>
            <a:r>
              <a:rPr lang="ru-RU" b="1" dirty="0" smtClean="0">
                <a:effectLst>
                  <a:innerShdw blurRad="63500" dist="50800" dir="18900000">
                    <a:prstClr val="black">
                      <a:alpha val="50000"/>
                    </a:prstClr>
                  </a:innerShdw>
                </a:effectLst>
                <a:latin typeface="Times New Roman" pitchFamily="18" charset="0"/>
                <a:cs typeface="Times New Roman" pitchFamily="18" charset="0"/>
              </a:rPr>
              <a:t>за </a:t>
            </a:r>
            <a:br>
              <a:rPr lang="ru-RU" b="1" dirty="0" smtClean="0">
                <a:effectLst>
                  <a:innerShdw blurRad="63500" dist="50800" dir="18900000">
                    <a:prstClr val="black">
                      <a:alpha val="50000"/>
                    </a:prstClr>
                  </a:innerShdw>
                </a:effectLst>
                <a:latin typeface="Times New Roman" pitchFamily="18" charset="0"/>
                <a:cs typeface="Times New Roman" pitchFamily="18" charset="0"/>
              </a:rPr>
            </a:br>
            <a:r>
              <a:rPr lang="ru-RU" b="1" dirty="0" smtClean="0">
                <a:effectLst>
                  <a:innerShdw blurRad="63500" dist="50800" dir="18900000">
                    <a:prstClr val="black">
                      <a:alpha val="50000"/>
                    </a:prstClr>
                  </a:innerShdw>
                </a:effectLst>
                <a:latin typeface="Times New Roman" pitchFamily="18" charset="0"/>
                <a:cs typeface="Times New Roman" pitchFamily="18" charset="0"/>
              </a:rPr>
              <a:t>внимание</a:t>
            </a:r>
            <a:endParaRPr lang="ru-RU" b="1" dirty="0">
              <a:effectLst>
                <a:innerShdw blurRad="63500" dist="50800" dir="18900000">
                  <a:prstClr val="black">
                    <a:alpha val="50000"/>
                  </a:prst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082219518"/>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1226" y="1179871"/>
            <a:ext cx="8598309" cy="5483536"/>
          </a:xfrm>
          <a:prstGeom prst="rect">
            <a:avLst/>
          </a:prstGeom>
          <a:effectLst>
            <a:glow rad="101600">
              <a:schemeClr val="accent4">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dirty="0"/>
          </a:p>
        </p:txBody>
      </p:sp>
      <p:grpSp>
        <p:nvGrpSpPr>
          <p:cNvPr id="18" name="Группа 17"/>
          <p:cNvGrpSpPr/>
          <p:nvPr/>
        </p:nvGrpSpPr>
        <p:grpSpPr>
          <a:xfrm>
            <a:off x="1593274" y="275237"/>
            <a:ext cx="6220374" cy="738000"/>
            <a:chOff x="600997" y="0"/>
            <a:chExt cx="5541187" cy="738000"/>
          </a:xfrm>
        </p:grpSpPr>
        <p:sp>
          <p:nvSpPr>
            <p:cNvPr id="19" name="Скругленный прямоугольник 18"/>
            <p:cNvSpPr/>
            <p:nvPr/>
          </p:nvSpPr>
          <p:spPr>
            <a:xfrm>
              <a:off x="600997" y="0"/>
              <a:ext cx="5541187" cy="738000"/>
            </a:xfrm>
            <a:prstGeom prst="roundRect">
              <a:avLst/>
            </a:prstGeom>
          </p:spPr>
          <p:style>
            <a:lnRef idx="1">
              <a:schemeClr val="accent2"/>
            </a:lnRef>
            <a:fillRef idx="2">
              <a:schemeClr val="accent2"/>
            </a:fillRef>
            <a:effectRef idx="1">
              <a:schemeClr val="accent2"/>
            </a:effectRef>
            <a:fontRef idx="minor">
              <a:schemeClr val="dk1"/>
            </a:fontRef>
          </p:style>
        </p:sp>
        <p:sp>
          <p:nvSpPr>
            <p:cNvPr id="20" name="Скругленный прямоугольник 4"/>
            <p:cNvSpPr/>
            <p:nvPr/>
          </p:nvSpPr>
          <p:spPr>
            <a:xfrm>
              <a:off x="637023" y="36026"/>
              <a:ext cx="5469135" cy="665948"/>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rPr>
                <a:t>Схема э</a:t>
              </a:r>
              <a:r>
                <a:rPr lang="ru-RU" sz="2800" b="1" kern="12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rPr>
                <a:t>кологической тропы</a:t>
              </a:r>
              <a:endParaRPr lang="ru-RU" sz="28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endParaRPr>
            </a:p>
          </p:txBody>
        </p:sp>
      </p:grpSp>
      <p:sp>
        <p:nvSpPr>
          <p:cNvPr id="23" name="Прямоугольник 22"/>
          <p:cNvSpPr/>
          <p:nvPr/>
        </p:nvSpPr>
        <p:spPr>
          <a:xfrm>
            <a:off x="2973287" y="2902750"/>
            <a:ext cx="2498364" cy="115305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ru-RU" sz="2000" dirty="0" smtClean="0">
                <a:latin typeface="Palatino Linotype" pitchFamily="18" charset="0"/>
              </a:rPr>
              <a:t>МБДОУ №352</a:t>
            </a:r>
            <a:endParaRPr lang="ru-RU" sz="2000" dirty="0">
              <a:latin typeface="Palatino Linotype" pitchFamily="18" charset="0"/>
            </a:endParaRPr>
          </a:p>
        </p:txBody>
      </p:sp>
      <p:sp>
        <p:nvSpPr>
          <p:cNvPr id="25" name="Овал 24"/>
          <p:cNvSpPr/>
          <p:nvPr/>
        </p:nvSpPr>
        <p:spPr>
          <a:xfrm>
            <a:off x="1265302" y="2213360"/>
            <a:ext cx="428628" cy="414334"/>
          </a:xfrm>
          <a:prstGeom prst="ellipse">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6</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27" name="Овал 26"/>
          <p:cNvSpPr/>
          <p:nvPr/>
        </p:nvSpPr>
        <p:spPr>
          <a:xfrm>
            <a:off x="2420146" y="1471920"/>
            <a:ext cx="428628" cy="414334"/>
          </a:xfrm>
          <a:prstGeom prst="ellipse">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5</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28" name="Овал 27"/>
          <p:cNvSpPr/>
          <p:nvPr/>
        </p:nvSpPr>
        <p:spPr>
          <a:xfrm>
            <a:off x="3451123" y="4881717"/>
            <a:ext cx="648929" cy="545690"/>
          </a:xfrm>
          <a:prstGeom prst="ellipse">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11</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29" name="Овал 28"/>
          <p:cNvSpPr/>
          <p:nvPr/>
        </p:nvSpPr>
        <p:spPr>
          <a:xfrm>
            <a:off x="4446037" y="1863869"/>
            <a:ext cx="428628" cy="414334"/>
          </a:xfrm>
          <a:prstGeom prst="ellipse">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4</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30" name="Овал 29"/>
          <p:cNvSpPr/>
          <p:nvPr/>
        </p:nvSpPr>
        <p:spPr>
          <a:xfrm>
            <a:off x="5073445" y="5014452"/>
            <a:ext cx="619432" cy="545690"/>
          </a:xfrm>
          <a:prstGeom prst="ellipse">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12</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31" name="Овал 30"/>
          <p:cNvSpPr/>
          <p:nvPr/>
        </p:nvSpPr>
        <p:spPr>
          <a:xfrm>
            <a:off x="2300749" y="4704736"/>
            <a:ext cx="560438" cy="501446"/>
          </a:xfrm>
          <a:prstGeom prst="ellipse">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9</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32" name="Овал 31"/>
          <p:cNvSpPr/>
          <p:nvPr/>
        </p:nvSpPr>
        <p:spPr>
          <a:xfrm>
            <a:off x="919384" y="4428750"/>
            <a:ext cx="428628" cy="414334"/>
          </a:xfrm>
          <a:prstGeom prst="ellipse">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8</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33" name="Овал 32"/>
          <p:cNvSpPr/>
          <p:nvPr/>
        </p:nvSpPr>
        <p:spPr>
          <a:xfrm>
            <a:off x="1268361" y="5427408"/>
            <a:ext cx="619433" cy="530942"/>
          </a:xfrm>
          <a:prstGeom prst="ellipse">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10</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cxnSp>
        <p:nvCxnSpPr>
          <p:cNvPr id="38" name="Прямая соединительная линия 37"/>
          <p:cNvCxnSpPr>
            <a:stCxn id="126" idx="5"/>
            <a:endCxn id="32" idx="1"/>
          </p:cNvCxnSpPr>
          <p:nvPr/>
        </p:nvCxnSpPr>
        <p:spPr>
          <a:xfrm>
            <a:off x="824913" y="3810796"/>
            <a:ext cx="157242" cy="6786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a:stCxn id="27" idx="6"/>
            <a:endCxn id="29" idx="2"/>
          </p:cNvCxnSpPr>
          <p:nvPr/>
        </p:nvCxnSpPr>
        <p:spPr>
          <a:xfrm>
            <a:off x="2848774" y="1679087"/>
            <a:ext cx="1597263" cy="39194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a:stCxn id="25" idx="7"/>
            <a:endCxn id="27" idx="2"/>
          </p:cNvCxnSpPr>
          <p:nvPr/>
        </p:nvCxnSpPr>
        <p:spPr>
          <a:xfrm flipV="1">
            <a:off x="1631159" y="1679087"/>
            <a:ext cx="788987" cy="5949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a:stCxn id="30" idx="6"/>
            <a:endCxn id="97" idx="2"/>
          </p:cNvCxnSpPr>
          <p:nvPr/>
        </p:nvCxnSpPr>
        <p:spPr>
          <a:xfrm>
            <a:off x="5692877" y="5287297"/>
            <a:ext cx="1555352" cy="6666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a:stCxn id="32" idx="5"/>
            <a:endCxn id="149" idx="1"/>
          </p:cNvCxnSpPr>
          <p:nvPr/>
        </p:nvCxnSpPr>
        <p:spPr>
          <a:xfrm flipV="1">
            <a:off x="1285241" y="4755384"/>
            <a:ext cx="1089250" cy="270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a:stCxn id="25" idx="3"/>
            <a:endCxn id="126" idx="0"/>
          </p:cNvCxnSpPr>
          <p:nvPr/>
        </p:nvCxnSpPr>
        <p:spPr>
          <a:xfrm flipH="1">
            <a:off x="673370" y="2567016"/>
            <a:ext cx="654703" cy="89012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a:stCxn id="28" idx="6"/>
            <a:endCxn id="30" idx="2"/>
          </p:cNvCxnSpPr>
          <p:nvPr/>
        </p:nvCxnSpPr>
        <p:spPr>
          <a:xfrm>
            <a:off x="4100052" y="5154562"/>
            <a:ext cx="973393" cy="13273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a:stCxn id="33" idx="7"/>
            <a:endCxn id="31" idx="2"/>
          </p:cNvCxnSpPr>
          <p:nvPr/>
        </p:nvCxnSpPr>
        <p:spPr>
          <a:xfrm flipV="1">
            <a:off x="1797080" y="4955459"/>
            <a:ext cx="503669" cy="54970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3441143" y="1430593"/>
            <a:ext cx="2413967" cy="307777"/>
          </a:xfrm>
          <a:prstGeom prst="rect">
            <a:avLst/>
          </a:prstGeom>
          <a:noFill/>
        </p:spPr>
        <p:txBody>
          <a:bodyPr wrap="square" rtlCol="0">
            <a:spAutoFit/>
          </a:bodyPr>
          <a:lstStyle/>
          <a:p>
            <a:pPr algn="ctr"/>
            <a:r>
              <a:rPr lang="ru-RU" sz="1200" b="1" dirty="0" smtClean="0">
                <a:solidFill>
                  <a:srgbClr val="002060"/>
                </a:solidFill>
                <a:latin typeface="Palatino Linotype" pitchFamily="18" charset="0"/>
              </a:rPr>
              <a:t>«</a:t>
            </a:r>
            <a:r>
              <a:rPr lang="ru-RU" sz="1400" b="1" dirty="0" smtClean="0">
                <a:solidFill>
                  <a:srgbClr val="002060"/>
                </a:solidFill>
                <a:latin typeface="Palatino Linotype" pitchFamily="18" charset="0"/>
              </a:rPr>
              <a:t>Альпийская</a:t>
            </a:r>
            <a:r>
              <a:rPr lang="ru-RU" sz="1200" b="1" dirty="0" smtClean="0">
                <a:solidFill>
                  <a:srgbClr val="002060"/>
                </a:solidFill>
                <a:latin typeface="Palatino Linotype" pitchFamily="18" charset="0"/>
              </a:rPr>
              <a:t> </a:t>
            </a:r>
            <a:r>
              <a:rPr lang="ru-RU" sz="1400" b="1" dirty="0" smtClean="0">
                <a:solidFill>
                  <a:srgbClr val="002060"/>
                </a:solidFill>
                <a:latin typeface="Palatino Linotype" pitchFamily="18" charset="0"/>
              </a:rPr>
              <a:t>горка</a:t>
            </a:r>
            <a:r>
              <a:rPr lang="ru-RU" sz="1200" b="1" dirty="0" smtClean="0">
                <a:solidFill>
                  <a:srgbClr val="002060"/>
                </a:solidFill>
                <a:latin typeface="Palatino Linotype" pitchFamily="18" charset="0"/>
              </a:rPr>
              <a:t>»</a:t>
            </a:r>
            <a:endParaRPr lang="ru-RU" sz="1200" b="1" dirty="0">
              <a:solidFill>
                <a:srgbClr val="002060"/>
              </a:solidFill>
              <a:latin typeface="Palatino Linotype" pitchFamily="18" charset="0"/>
            </a:endParaRPr>
          </a:p>
        </p:txBody>
      </p:sp>
      <p:sp>
        <p:nvSpPr>
          <p:cNvPr id="78" name="TextBox 77"/>
          <p:cNvSpPr txBox="1"/>
          <p:nvPr/>
        </p:nvSpPr>
        <p:spPr>
          <a:xfrm>
            <a:off x="1889434" y="1189464"/>
            <a:ext cx="1955985" cy="307777"/>
          </a:xfrm>
          <a:prstGeom prst="rect">
            <a:avLst/>
          </a:prstGeom>
          <a:noFill/>
        </p:spPr>
        <p:txBody>
          <a:bodyPr wrap="none" rtlCol="0">
            <a:spAutoFit/>
          </a:bodyPr>
          <a:lstStyle/>
          <a:p>
            <a:r>
              <a:rPr lang="ru-RU" sz="1400" b="1" dirty="0" smtClean="0">
                <a:solidFill>
                  <a:srgbClr val="002060"/>
                </a:solidFill>
                <a:latin typeface="Palatino Linotype" pitchFamily="18" charset="0"/>
              </a:rPr>
              <a:t>«В гостях у гномов»</a:t>
            </a:r>
            <a:endParaRPr lang="ru-RU" sz="1400" b="1" dirty="0">
              <a:solidFill>
                <a:srgbClr val="002060"/>
              </a:solidFill>
              <a:latin typeface="Palatino Linotype" pitchFamily="18" charset="0"/>
            </a:endParaRPr>
          </a:p>
        </p:txBody>
      </p:sp>
      <p:sp>
        <p:nvSpPr>
          <p:cNvPr id="80" name="TextBox 79"/>
          <p:cNvSpPr txBox="1"/>
          <p:nvPr/>
        </p:nvSpPr>
        <p:spPr>
          <a:xfrm>
            <a:off x="206477" y="1774929"/>
            <a:ext cx="2393604" cy="307777"/>
          </a:xfrm>
          <a:prstGeom prst="rect">
            <a:avLst/>
          </a:prstGeom>
          <a:noFill/>
        </p:spPr>
        <p:txBody>
          <a:bodyPr wrap="none" rtlCol="0">
            <a:spAutoFit/>
          </a:bodyPr>
          <a:lstStyle/>
          <a:p>
            <a:r>
              <a:rPr lang="ru-RU" sz="1400" b="1" dirty="0" smtClean="0">
                <a:solidFill>
                  <a:srgbClr val="002060"/>
                </a:solidFill>
                <a:latin typeface="Palatino Linotype" pitchFamily="18" charset="0"/>
              </a:rPr>
              <a:t>«Деревья и кустарники»</a:t>
            </a:r>
            <a:endParaRPr lang="ru-RU" sz="1400" b="1" dirty="0">
              <a:solidFill>
                <a:srgbClr val="002060"/>
              </a:solidFill>
              <a:latin typeface="Palatino Linotype" pitchFamily="18" charset="0"/>
            </a:endParaRPr>
          </a:p>
        </p:txBody>
      </p:sp>
      <p:sp>
        <p:nvSpPr>
          <p:cNvPr id="81" name="TextBox 80"/>
          <p:cNvSpPr txBox="1"/>
          <p:nvPr/>
        </p:nvSpPr>
        <p:spPr>
          <a:xfrm>
            <a:off x="2843159" y="5437450"/>
            <a:ext cx="2063385" cy="307777"/>
          </a:xfrm>
          <a:prstGeom prst="rect">
            <a:avLst/>
          </a:prstGeom>
          <a:noFill/>
        </p:spPr>
        <p:txBody>
          <a:bodyPr wrap="none" rtlCol="0">
            <a:spAutoFit/>
          </a:bodyPr>
          <a:lstStyle/>
          <a:p>
            <a:r>
              <a:rPr lang="ru-RU" sz="1400" b="1" dirty="0" smtClean="0">
                <a:solidFill>
                  <a:srgbClr val="002060"/>
                </a:solidFill>
                <a:latin typeface="Palatino Linotype" pitchFamily="18" charset="0"/>
              </a:rPr>
              <a:t>«Цветочная поляна»</a:t>
            </a:r>
            <a:endParaRPr lang="ru-RU" sz="1400" b="1" dirty="0">
              <a:solidFill>
                <a:srgbClr val="002060"/>
              </a:solidFill>
              <a:latin typeface="Palatino Linotype" pitchFamily="18" charset="0"/>
            </a:endParaRPr>
          </a:p>
        </p:txBody>
      </p:sp>
      <p:sp>
        <p:nvSpPr>
          <p:cNvPr id="97" name="Овал 96"/>
          <p:cNvSpPr/>
          <p:nvPr/>
        </p:nvSpPr>
        <p:spPr>
          <a:xfrm>
            <a:off x="7248229" y="5676997"/>
            <a:ext cx="614001" cy="553973"/>
          </a:xfrm>
          <a:prstGeom prst="ellipse">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13</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100" name="TextBox 99"/>
          <p:cNvSpPr txBox="1"/>
          <p:nvPr/>
        </p:nvSpPr>
        <p:spPr>
          <a:xfrm>
            <a:off x="7107232" y="5358791"/>
            <a:ext cx="914033" cy="307777"/>
          </a:xfrm>
          <a:prstGeom prst="rect">
            <a:avLst/>
          </a:prstGeom>
          <a:noFill/>
        </p:spPr>
        <p:txBody>
          <a:bodyPr wrap="none" rtlCol="0">
            <a:spAutoFit/>
          </a:bodyPr>
          <a:lstStyle/>
          <a:p>
            <a:r>
              <a:rPr lang="ru-RU" sz="1400" b="1" dirty="0" smtClean="0">
                <a:solidFill>
                  <a:srgbClr val="002060"/>
                </a:solidFill>
                <a:latin typeface="Palatino Linotype" pitchFamily="18" charset="0"/>
              </a:rPr>
              <a:t>«Озеро»</a:t>
            </a:r>
            <a:endParaRPr lang="ru-RU" sz="1400" b="1" dirty="0">
              <a:solidFill>
                <a:srgbClr val="002060"/>
              </a:solidFill>
              <a:latin typeface="Palatino Linotype" pitchFamily="18" charset="0"/>
            </a:endParaRPr>
          </a:p>
        </p:txBody>
      </p:sp>
      <p:sp>
        <p:nvSpPr>
          <p:cNvPr id="101" name="TextBox 100"/>
          <p:cNvSpPr txBox="1"/>
          <p:nvPr/>
        </p:nvSpPr>
        <p:spPr>
          <a:xfrm>
            <a:off x="4424814" y="4702711"/>
            <a:ext cx="3013967" cy="307777"/>
          </a:xfrm>
          <a:prstGeom prst="rect">
            <a:avLst/>
          </a:prstGeom>
          <a:noFill/>
        </p:spPr>
        <p:txBody>
          <a:bodyPr wrap="none" rtlCol="0">
            <a:spAutoFit/>
          </a:bodyPr>
          <a:lstStyle/>
          <a:p>
            <a:r>
              <a:rPr lang="ru-RU" sz="1400" b="1" dirty="0" smtClean="0">
                <a:solidFill>
                  <a:srgbClr val="002060"/>
                </a:solidFill>
                <a:latin typeface="Palatino Linotype" pitchFamily="18" charset="0"/>
              </a:rPr>
              <a:t>«Самоцветы детских талантов»</a:t>
            </a:r>
            <a:endParaRPr lang="ru-RU" sz="1400" b="1" dirty="0">
              <a:solidFill>
                <a:srgbClr val="002060"/>
              </a:solidFill>
              <a:latin typeface="Palatino Linotype" pitchFamily="18" charset="0"/>
            </a:endParaRPr>
          </a:p>
        </p:txBody>
      </p:sp>
      <p:sp>
        <p:nvSpPr>
          <p:cNvPr id="39" name="Овал 38"/>
          <p:cNvSpPr/>
          <p:nvPr/>
        </p:nvSpPr>
        <p:spPr>
          <a:xfrm>
            <a:off x="5689816" y="2193249"/>
            <a:ext cx="428628" cy="414334"/>
          </a:xfrm>
          <a:prstGeom prst="ellipse">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2</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43" name="Овал 42"/>
          <p:cNvSpPr/>
          <p:nvPr/>
        </p:nvSpPr>
        <p:spPr>
          <a:xfrm>
            <a:off x="6977841" y="3760839"/>
            <a:ext cx="428628" cy="400242"/>
          </a:xfrm>
          <a:prstGeom prst="ellipse">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1</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48" name="Овал 47"/>
          <p:cNvSpPr/>
          <p:nvPr/>
        </p:nvSpPr>
        <p:spPr>
          <a:xfrm>
            <a:off x="6009366" y="1391920"/>
            <a:ext cx="428628" cy="414334"/>
          </a:xfrm>
          <a:prstGeom prst="ellipse">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3</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cxnSp>
        <p:nvCxnSpPr>
          <p:cNvPr id="49" name="Прямая соединительная линия 48"/>
          <p:cNvCxnSpPr>
            <a:stCxn id="29" idx="6"/>
            <a:endCxn id="48" idx="2"/>
          </p:cNvCxnSpPr>
          <p:nvPr/>
        </p:nvCxnSpPr>
        <p:spPr>
          <a:xfrm flipV="1">
            <a:off x="4874665" y="1599087"/>
            <a:ext cx="1134701" cy="47194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a:stCxn id="48" idx="5"/>
            <a:endCxn id="39" idx="0"/>
          </p:cNvCxnSpPr>
          <p:nvPr/>
        </p:nvCxnSpPr>
        <p:spPr>
          <a:xfrm flipH="1">
            <a:off x="5904130" y="1745576"/>
            <a:ext cx="471093" cy="44767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a:stCxn id="39" idx="5"/>
            <a:endCxn id="43" idx="1"/>
          </p:cNvCxnSpPr>
          <p:nvPr/>
        </p:nvCxnSpPr>
        <p:spPr>
          <a:xfrm>
            <a:off x="6055673" y="2546905"/>
            <a:ext cx="984939" cy="127254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459795" y="1238866"/>
            <a:ext cx="2197508" cy="307777"/>
          </a:xfrm>
          <a:prstGeom prst="rect">
            <a:avLst/>
          </a:prstGeom>
          <a:noFill/>
        </p:spPr>
        <p:txBody>
          <a:bodyPr wrap="square" rtlCol="0">
            <a:spAutoFit/>
          </a:bodyPr>
          <a:lstStyle/>
          <a:p>
            <a:pPr algn="ctr"/>
            <a:r>
              <a:rPr lang="ru-RU" sz="1400" b="1" dirty="0" smtClean="0">
                <a:solidFill>
                  <a:srgbClr val="002060"/>
                </a:solidFill>
                <a:latin typeface="Palatino Linotype" pitchFamily="18" charset="0"/>
              </a:rPr>
              <a:t>«</a:t>
            </a:r>
            <a:r>
              <a:rPr lang="ru-RU" sz="1400" b="1" dirty="0" smtClean="0">
                <a:solidFill>
                  <a:srgbClr val="002060"/>
                </a:solidFill>
                <a:latin typeface="Palatino Linotype" pitchFamily="18" charset="0"/>
              </a:rPr>
              <a:t>Сельский дворик</a:t>
            </a:r>
            <a:r>
              <a:rPr lang="ru-RU" sz="1400" b="1" dirty="0" smtClean="0">
                <a:solidFill>
                  <a:srgbClr val="002060"/>
                </a:solidFill>
                <a:latin typeface="Palatino Linotype" pitchFamily="18" charset="0"/>
              </a:rPr>
              <a:t>»</a:t>
            </a:r>
            <a:endParaRPr lang="ru-RU" sz="1400" b="1" dirty="0">
              <a:solidFill>
                <a:srgbClr val="002060"/>
              </a:solidFill>
              <a:latin typeface="Palatino Linotype" pitchFamily="18" charset="0"/>
            </a:endParaRPr>
          </a:p>
        </p:txBody>
      </p:sp>
      <p:sp>
        <p:nvSpPr>
          <p:cNvPr id="65" name="TextBox 64"/>
          <p:cNvSpPr txBox="1"/>
          <p:nvPr/>
        </p:nvSpPr>
        <p:spPr>
          <a:xfrm>
            <a:off x="6179576" y="2153265"/>
            <a:ext cx="2492476" cy="523220"/>
          </a:xfrm>
          <a:prstGeom prst="rect">
            <a:avLst/>
          </a:prstGeom>
          <a:noFill/>
        </p:spPr>
        <p:txBody>
          <a:bodyPr wrap="square" rtlCol="0">
            <a:spAutoFit/>
          </a:bodyPr>
          <a:lstStyle/>
          <a:p>
            <a:pPr algn="ctr"/>
            <a:r>
              <a:rPr lang="ru-RU" sz="1400" b="1" dirty="0" smtClean="0">
                <a:solidFill>
                  <a:srgbClr val="002060"/>
                </a:solidFill>
                <a:latin typeface="Palatino Linotype" pitchFamily="18" charset="0"/>
              </a:rPr>
              <a:t>«Экспериментирование и конструирование»</a:t>
            </a:r>
            <a:endParaRPr lang="ru-RU" sz="1400" b="1" dirty="0">
              <a:solidFill>
                <a:srgbClr val="002060"/>
              </a:solidFill>
              <a:latin typeface="Palatino Linotype" pitchFamily="18" charset="0"/>
            </a:endParaRPr>
          </a:p>
        </p:txBody>
      </p:sp>
      <p:sp>
        <p:nvSpPr>
          <p:cNvPr id="68" name="TextBox 67"/>
          <p:cNvSpPr txBox="1"/>
          <p:nvPr/>
        </p:nvSpPr>
        <p:spPr>
          <a:xfrm>
            <a:off x="7300451" y="3495368"/>
            <a:ext cx="1489587" cy="1169551"/>
          </a:xfrm>
          <a:prstGeom prst="rect">
            <a:avLst/>
          </a:prstGeom>
          <a:noFill/>
        </p:spPr>
        <p:txBody>
          <a:bodyPr wrap="square" rtlCol="0">
            <a:spAutoFit/>
          </a:bodyPr>
          <a:lstStyle/>
          <a:p>
            <a:pPr algn="ctr"/>
            <a:r>
              <a:rPr lang="ru-RU" sz="1400" b="1" dirty="0" smtClean="0">
                <a:solidFill>
                  <a:srgbClr val="002060"/>
                </a:solidFill>
                <a:latin typeface="Palatino Linotype" pitchFamily="18" charset="0"/>
              </a:rPr>
              <a:t>«</a:t>
            </a:r>
            <a:r>
              <a:rPr lang="ru-RU" sz="1400" b="1" dirty="0" err="1" smtClean="0">
                <a:solidFill>
                  <a:srgbClr val="002060"/>
                </a:solidFill>
                <a:latin typeface="Palatino Linotype" pitchFamily="18" charset="0"/>
              </a:rPr>
              <a:t>Бажовских</a:t>
            </a:r>
            <a:r>
              <a:rPr lang="ru-RU" sz="1400" b="1" dirty="0" smtClean="0">
                <a:solidFill>
                  <a:srgbClr val="002060"/>
                </a:solidFill>
                <a:latin typeface="Palatino Linotype" pitchFamily="18" charset="0"/>
              </a:rPr>
              <a:t> сказов дивные места», мобильная библиотека</a:t>
            </a:r>
            <a:endParaRPr lang="ru-RU" sz="1400" b="1" dirty="0">
              <a:solidFill>
                <a:srgbClr val="002060"/>
              </a:solidFill>
              <a:latin typeface="Palatino Linotype" pitchFamily="18" charset="0"/>
            </a:endParaRPr>
          </a:p>
        </p:txBody>
      </p:sp>
      <p:sp>
        <p:nvSpPr>
          <p:cNvPr id="126" name="Овал 125"/>
          <p:cNvSpPr/>
          <p:nvPr/>
        </p:nvSpPr>
        <p:spPr>
          <a:xfrm>
            <a:off x="459056" y="3457140"/>
            <a:ext cx="428628" cy="414334"/>
          </a:xfrm>
          <a:prstGeom prst="ellipse">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rPr>
              <a:t>7</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alatino Linotype" pitchFamily="18" charset="0"/>
            </a:endParaRPr>
          </a:p>
        </p:txBody>
      </p:sp>
      <p:sp>
        <p:nvSpPr>
          <p:cNvPr id="134" name="TextBox 133"/>
          <p:cNvSpPr txBox="1"/>
          <p:nvPr/>
        </p:nvSpPr>
        <p:spPr>
          <a:xfrm>
            <a:off x="796414" y="3480619"/>
            <a:ext cx="1120877" cy="307777"/>
          </a:xfrm>
          <a:prstGeom prst="rect">
            <a:avLst/>
          </a:prstGeom>
          <a:noFill/>
        </p:spPr>
        <p:txBody>
          <a:bodyPr wrap="square" rtlCol="0">
            <a:spAutoFit/>
          </a:bodyPr>
          <a:lstStyle/>
          <a:p>
            <a:pPr algn="ctr"/>
            <a:r>
              <a:rPr lang="ru-RU" sz="1400" b="1" dirty="0" smtClean="0">
                <a:solidFill>
                  <a:srgbClr val="002060"/>
                </a:solidFill>
                <a:latin typeface="Palatino Linotype" pitchFamily="18" charset="0"/>
              </a:rPr>
              <a:t>«Сосна»</a:t>
            </a:r>
            <a:endParaRPr lang="ru-RU" sz="1400" b="1" dirty="0">
              <a:solidFill>
                <a:srgbClr val="002060"/>
              </a:solidFill>
              <a:latin typeface="Palatino Linotype" pitchFamily="18" charset="0"/>
            </a:endParaRPr>
          </a:p>
        </p:txBody>
      </p:sp>
      <p:sp>
        <p:nvSpPr>
          <p:cNvPr id="144" name="TextBox 143"/>
          <p:cNvSpPr txBox="1"/>
          <p:nvPr/>
        </p:nvSpPr>
        <p:spPr>
          <a:xfrm>
            <a:off x="1165121" y="4262284"/>
            <a:ext cx="1843548" cy="307777"/>
          </a:xfrm>
          <a:prstGeom prst="rect">
            <a:avLst/>
          </a:prstGeom>
          <a:noFill/>
        </p:spPr>
        <p:txBody>
          <a:bodyPr wrap="square" rtlCol="0">
            <a:spAutoFit/>
          </a:bodyPr>
          <a:lstStyle/>
          <a:p>
            <a:r>
              <a:rPr lang="ru-RU" sz="1400" b="1" dirty="0" smtClean="0">
                <a:solidFill>
                  <a:srgbClr val="002060"/>
                </a:solidFill>
                <a:latin typeface="Palatino Linotype" pitchFamily="18" charset="0"/>
              </a:rPr>
              <a:t>«Тропа здоровья»</a:t>
            </a:r>
            <a:endParaRPr lang="ru-RU" sz="1400" b="1" dirty="0">
              <a:solidFill>
                <a:srgbClr val="002060"/>
              </a:solidFill>
              <a:latin typeface="Palatino Linotype" pitchFamily="18" charset="0"/>
            </a:endParaRPr>
          </a:p>
        </p:txBody>
      </p:sp>
      <p:sp>
        <p:nvSpPr>
          <p:cNvPr id="149" name="TextBox 148"/>
          <p:cNvSpPr txBox="1"/>
          <p:nvPr/>
        </p:nvSpPr>
        <p:spPr>
          <a:xfrm>
            <a:off x="2374491" y="4601495"/>
            <a:ext cx="1548581" cy="307777"/>
          </a:xfrm>
          <a:prstGeom prst="rect">
            <a:avLst/>
          </a:prstGeom>
          <a:noFill/>
        </p:spPr>
        <p:txBody>
          <a:bodyPr wrap="square" rtlCol="0">
            <a:spAutoFit/>
          </a:bodyPr>
          <a:lstStyle/>
          <a:p>
            <a:pPr algn="ctr"/>
            <a:r>
              <a:rPr lang="ru-RU" sz="1400" b="1" dirty="0" smtClean="0">
                <a:solidFill>
                  <a:srgbClr val="002060"/>
                </a:solidFill>
                <a:latin typeface="Palatino Linotype" pitchFamily="18" charset="0"/>
              </a:rPr>
              <a:t>«Ель»</a:t>
            </a:r>
            <a:endParaRPr lang="ru-RU" sz="1400" b="1" dirty="0">
              <a:solidFill>
                <a:srgbClr val="002060"/>
              </a:solidFill>
              <a:latin typeface="Palatino Linotype" pitchFamily="18" charset="0"/>
            </a:endParaRPr>
          </a:p>
        </p:txBody>
      </p:sp>
      <p:sp>
        <p:nvSpPr>
          <p:cNvPr id="165" name="TextBox 164"/>
          <p:cNvSpPr txBox="1"/>
          <p:nvPr/>
        </p:nvSpPr>
        <p:spPr>
          <a:xfrm>
            <a:off x="958647" y="5958348"/>
            <a:ext cx="1371600" cy="307777"/>
          </a:xfrm>
          <a:prstGeom prst="rect">
            <a:avLst/>
          </a:prstGeom>
          <a:noFill/>
        </p:spPr>
        <p:txBody>
          <a:bodyPr wrap="square" rtlCol="0">
            <a:spAutoFit/>
          </a:bodyPr>
          <a:lstStyle/>
          <a:p>
            <a:pPr algn="ctr"/>
            <a:r>
              <a:rPr lang="ru-RU" sz="1400" b="1" dirty="0" smtClean="0">
                <a:solidFill>
                  <a:srgbClr val="002060"/>
                </a:solidFill>
                <a:latin typeface="Palatino Linotype" pitchFamily="18" charset="0"/>
              </a:rPr>
              <a:t>«Наш город»</a:t>
            </a:r>
            <a:endParaRPr lang="ru-RU" sz="1400" b="1" dirty="0">
              <a:solidFill>
                <a:srgbClr val="002060"/>
              </a:solidFill>
              <a:latin typeface="Palatino Linotype" pitchFamily="18" charset="0"/>
            </a:endParaRPr>
          </a:p>
        </p:txBody>
      </p:sp>
      <p:cxnSp>
        <p:nvCxnSpPr>
          <p:cNvPr id="174" name="Прямая соединительная линия 173"/>
          <p:cNvCxnSpPr>
            <a:stCxn id="33" idx="6"/>
            <a:endCxn id="28" idx="2"/>
          </p:cNvCxnSpPr>
          <p:nvPr/>
        </p:nvCxnSpPr>
        <p:spPr>
          <a:xfrm flipV="1">
            <a:off x="1887794" y="5154562"/>
            <a:ext cx="1563329" cy="53831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85510037"/>
      </p:ext>
    </p:extLst>
  </p:cSld>
  <p:clrMapOvr>
    <a:masterClrMapping/>
  </p:clrMapOvr>
  <mc:AlternateContent xmlns:mc="http://schemas.openxmlformats.org/markup-compatibility/2006">
    <mc:Choice xmlns:p14="http://schemas.microsoft.com/office/powerpoint/2010/main" xmlns="" Requires="p14">
      <p:transition spd="slow" p14:dur="2400" advClick="0">
        <p14:doors dir="vert"/>
      </p:transition>
    </mc:Choice>
    <mc:Fallback>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Прямоугольник: скругленные углы 7">
            <a:extLst>
              <a:ext uri="{FF2B5EF4-FFF2-40B4-BE49-F238E27FC236}">
                <a16:creationId xmlns="" xmlns:a16="http://schemas.microsoft.com/office/drawing/2014/main" id="{59BDBB29-4CB3-451B-970E-5A410980B7BC}"/>
              </a:ext>
            </a:extLst>
          </p:cNvPr>
          <p:cNvSpPr/>
          <p:nvPr/>
        </p:nvSpPr>
        <p:spPr>
          <a:xfrm>
            <a:off x="1770379" y="500157"/>
            <a:ext cx="6105260" cy="73684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800" b="1" dirty="0" err="1" smtClean="0">
                <a:solidFill>
                  <a:schemeClr val="tx2">
                    <a:lumMod val="75000"/>
                  </a:schemeClr>
                </a:solidFill>
                <a:latin typeface="Palatino Linotype" panose="02040502050505030304" pitchFamily="18" charset="0"/>
                <a:cs typeface="Times New Roman" panose="02020603050405020304" pitchFamily="18" charset="0"/>
              </a:rPr>
              <a:t>Бажовских</a:t>
            </a:r>
            <a:r>
              <a:rPr lang="ru-RU" sz="2800" b="1" dirty="0" smtClean="0">
                <a:solidFill>
                  <a:schemeClr val="tx2">
                    <a:lumMod val="75000"/>
                  </a:schemeClr>
                </a:solidFill>
                <a:latin typeface="Palatino Linotype" panose="02040502050505030304" pitchFamily="18" charset="0"/>
                <a:cs typeface="Times New Roman" panose="02020603050405020304" pitchFamily="18" charset="0"/>
              </a:rPr>
              <a:t> сказов дивные места</a:t>
            </a:r>
            <a:endParaRPr lang="ru-RU" sz="2800" b="1" dirty="0">
              <a:solidFill>
                <a:schemeClr val="tx2">
                  <a:lumMod val="75000"/>
                </a:schemeClr>
              </a:solidFill>
              <a:latin typeface="Palatino Linotype" panose="02040502050505030304" pitchFamily="18" charset="0"/>
              <a:cs typeface="Times New Roman" panose="02020603050405020304" pitchFamily="18" charset="0"/>
            </a:endParaRPr>
          </a:p>
        </p:txBody>
      </p:sp>
      <p:pic>
        <p:nvPicPr>
          <p:cNvPr id="1026" name="Picture 2" descr="C:\Users\Офис1\Desktop\ПАСПОРТ ЭКОЛОГИЧЕСКОЙ ТРОПЫ\20210810_074151.jpg"/>
          <p:cNvPicPr>
            <a:picLocks noChangeAspect="1" noChangeArrowheads="1"/>
          </p:cNvPicPr>
          <p:nvPr/>
        </p:nvPicPr>
        <p:blipFill>
          <a:blip r:embed="rId3" cstate="print"/>
          <a:srcRect l="10195"/>
          <a:stretch>
            <a:fillRect/>
          </a:stretch>
        </p:blipFill>
        <p:spPr bwMode="auto">
          <a:xfrm rot="5400000">
            <a:off x="3454971" y="4079518"/>
            <a:ext cx="2792557" cy="2332182"/>
          </a:xfrm>
          <a:prstGeom prst="rect">
            <a:avLst/>
          </a:prstGeom>
          <a:ln>
            <a:noFill/>
          </a:ln>
          <a:effectLst>
            <a:softEdge rad="112500"/>
          </a:effectLst>
        </p:spPr>
      </p:pic>
      <p:sp>
        <p:nvSpPr>
          <p:cNvPr id="7" name="Прямоугольник 6"/>
          <p:cNvSpPr/>
          <p:nvPr/>
        </p:nvSpPr>
        <p:spPr>
          <a:xfrm>
            <a:off x="634181" y="3911909"/>
            <a:ext cx="4572000" cy="2123658"/>
          </a:xfrm>
          <a:prstGeom prst="rect">
            <a:avLst/>
          </a:prstGeom>
        </p:spPr>
        <p:txBody>
          <a:bodyPr>
            <a:spAutoFit/>
          </a:bodyPr>
          <a:lstStyle/>
          <a:p>
            <a:pPr algn="just"/>
            <a:r>
              <a:rPr lang="ru-RU" sz="1600" dirty="0" smtClean="0">
                <a:latin typeface="Times New Roman" pitchFamily="18" charset="0"/>
                <a:cs typeface="Times New Roman" pitchFamily="18" charset="0"/>
              </a:rPr>
              <a:t>Преданья, сказы и легенды</a:t>
            </a:r>
          </a:p>
          <a:p>
            <a:pPr algn="just"/>
            <a:r>
              <a:rPr lang="ru-RU" sz="1600" dirty="0" smtClean="0">
                <a:latin typeface="Times New Roman" pitchFamily="18" charset="0"/>
                <a:cs typeface="Times New Roman" pitchFamily="18" charset="0"/>
              </a:rPr>
              <a:t>Из жизни горных мастеров</a:t>
            </a:r>
          </a:p>
          <a:p>
            <a:pPr algn="just"/>
            <a:r>
              <a:rPr lang="ru-RU" sz="1600" dirty="0" smtClean="0">
                <a:latin typeface="Times New Roman" pitchFamily="18" charset="0"/>
                <a:cs typeface="Times New Roman" pitchFamily="18" charset="0"/>
              </a:rPr>
              <a:t>Слагали прадеды и деды,</a:t>
            </a:r>
          </a:p>
          <a:p>
            <a:pPr algn="just"/>
            <a:r>
              <a:rPr lang="ru-RU" sz="1600" dirty="0" smtClean="0">
                <a:latin typeface="Times New Roman" pitchFamily="18" charset="0"/>
                <a:cs typeface="Times New Roman" pitchFamily="18" charset="0"/>
              </a:rPr>
              <a:t>А нам пересказал Бажов.</a:t>
            </a:r>
          </a:p>
          <a:p>
            <a:pPr algn="just"/>
            <a:r>
              <a:rPr lang="ru-RU" sz="1600" dirty="0" smtClean="0">
                <a:latin typeface="Times New Roman" pitchFamily="18" charset="0"/>
                <a:cs typeface="Times New Roman" pitchFamily="18" charset="0"/>
              </a:rPr>
              <a:t>В шкатулочке из малахита </a:t>
            </a:r>
          </a:p>
          <a:p>
            <a:pPr algn="just"/>
            <a:r>
              <a:rPr lang="ru-RU" sz="1600" dirty="0" smtClean="0">
                <a:latin typeface="Times New Roman" pitchFamily="18" charset="0"/>
                <a:cs typeface="Times New Roman" pitchFamily="18" charset="0"/>
              </a:rPr>
              <a:t>Хранятся сказы прежних дней,</a:t>
            </a:r>
          </a:p>
          <a:p>
            <a:pPr algn="just"/>
            <a:r>
              <a:rPr lang="ru-RU" sz="1600" dirty="0" smtClean="0">
                <a:latin typeface="Times New Roman" pitchFamily="18" charset="0"/>
                <a:cs typeface="Times New Roman" pitchFamily="18" charset="0"/>
              </a:rPr>
              <a:t>Умельцы эти не забыты.</a:t>
            </a:r>
          </a:p>
          <a:p>
            <a:pPr algn="just"/>
            <a:r>
              <a:rPr lang="ru-RU" sz="1600" dirty="0" smtClean="0">
                <a:latin typeface="Times New Roman" pitchFamily="18" charset="0"/>
                <a:cs typeface="Times New Roman" pitchFamily="18" charset="0"/>
              </a:rPr>
              <a:t>Поклон земной им от людей.</a:t>
            </a:r>
            <a:endParaRPr lang="ru-RU" sz="1600" dirty="0">
              <a:latin typeface="Times New Roman" pitchFamily="18" charset="0"/>
              <a:cs typeface="Times New Roman" pitchFamily="18" charset="0"/>
            </a:endParaRPr>
          </a:p>
        </p:txBody>
      </p:sp>
      <p:pic>
        <p:nvPicPr>
          <p:cNvPr id="8" name="Picture 2" descr="C:\Users\Офис1\Desktop\БАЖОВ\Портрет Бажова.jpg"/>
          <p:cNvPicPr>
            <a:picLocks noChangeAspect="1" noChangeArrowheads="1"/>
          </p:cNvPicPr>
          <p:nvPr/>
        </p:nvPicPr>
        <p:blipFill>
          <a:blip r:embed="rId4" cstate="print"/>
          <a:srcRect/>
          <a:stretch>
            <a:fillRect/>
          </a:stretch>
        </p:blipFill>
        <p:spPr bwMode="auto">
          <a:xfrm>
            <a:off x="649745" y="1370264"/>
            <a:ext cx="3384376" cy="2538282"/>
          </a:xfrm>
          <a:prstGeom prst="rect">
            <a:avLst/>
          </a:prstGeom>
          <a:ln>
            <a:noFill/>
          </a:ln>
          <a:effectLst>
            <a:softEdge rad="112500"/>
          </a:effectLst>
        </p:spPr>
      </p:pic>
      <p:pic>
        <p:nvPicPr>
          <p:cNvPr id="1027" name="Picture 3" descr="C:\Users\Офис1\Desktop\ПАСПОРТ ЭКОЛОГИЧЕСКОЙ ТРОПЫ\WhatsApp Image 2021-08-10 at 10.09.50.jpeg"/>
          <p:cNvPicPr>
            <a:picLocks noChangeAspect="1" noChangeArrowheads="1"/>
          </p:cNvPicPr>
          <p:nvPr/>
        </p:nvPicPr>
        <p:blipFill>
          <a:blip r:embed="rId5" cstate="print"/>
          <a:srcRect/>
          <a:stretch>
            <a:fillRect/>
          </a:stretch>
        </p:blipFill>
        <p:spPr bwMode="auto">
          <a:xfrm>
            <a:off x="4872048" y="1371597"/>
            <a:ext cx="3401964" cy="2551473"/>
          </a:xfrm>
          <a:prstGeom prst="rect">
            <a:avLst/>
          </a:prstGeom>
          <a:ln>
            <a:noFill/>
          </a:ln>
          <a:effectLst>
            <a:softEdge rad="112500"/>
          </a:effectLst>
        </p:spPr>
      </p:pic>
    </p:spTree>
    <p:extLst>
      <p:ext uri="{BB962C8B-B14F-4D97-AF65-F5344CB8AC3E}">
        <p14:creationId xmlns:p14="http://schemas.microsoft.com/office/powerpoint/2010/main" xmlns="" val="4085510037"/>
      </p:ext>
    </p:extLst>
  </p:cSld>
  <p:clrMapOvr>
    <a:masterClrMapping/>
  </p:clrMapOvr>
  <mc:AlternateContent xmlns:mc="http://schemas.openxmlformats.org/markup-compatibility/2006">
    <mc:Choice xmlns:p14="http://schemas.microsoft.com/office/powerpoint/2010/main" xmlns="" Requires="p14">
      <p:transition spd="slow" p14:dur="2400" advClick="0">
        <p14:doors dir="vert"/>
      </p:transition>
    </mc:Choice>
    <mc:Fallback>
      <p:transition spd="slow"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6" name="Прямоугольник: скругленные углы 7">
            <a:extLst>
              <a:ext uri="{FF2B5EF4-FFF2-40B4-BE49-F238E27FC236}">
                <a16:creationId xmlns="" xmlns:a16="http://schemas.microsoft.com/office/drawing/2014/main" id="{59BDBB29-4CB3-451B-970E-5A410980B7BC}"/>
              </a:ext>
            </a:extLst>
          </p:cNvPr>
          <p:cNvSpPr/>
          <p:nvPr/>
        </p:nvSpPr>
        <p:spPr>
          <a:xfrm>
            <a:off x="2006353" y="514905"/>
            <a:ext cx="5033639" cy="73684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800" b="1" dirty="0">
                <a:solidFill>
                  <a:schemeClr val="tx2">
                    <a:lumMod val="75000"/>
                  </a:schemeClr>
                </a:solidFill>
                <a:latin typeface="Palatino Linotype" panose="02040502050505030304" pitchFamily="18" charset="0"/>
                <a:cs typeface="Times New Roman" panose="02020603050405020304" pitchFamily="18" charset="0"/>
              </a:rPr>
              <a:t>Мобильная библиотека</a:t>
            </a:r>
          </a:p>
        </p:txBody>
      </p:sp>
      <p:sp>
        <p:nvSpPr>
          <p:cNvPr id="47" name="Прямоугольник: скругленные углы 7">
            <a:extLst>
              <a:ext uri="{FF2B5EF4-FFF2-40B4-BE49-F238E27FC236}">
                <a16:creationId xmlns="" xmlns:a16="http://schemas.microsoft.com/office/drawing/2014/main" id="{59BDBB29-4CB3-451B-970E-5A410980B7BC}"/>
              </a:ext>
            </a:extLst>
          </p:cNvPr>
          <p:cNvSpPr/>
          <p:nvPr/>
        </p:nvSpPr>
        <p:spPr>
          <a:xfrm>
            <a:off x="329953" y="1337864"/>
            <a:ext cx="8402567" cy="2304495"/>
          </a:xfrm>
          <a:prstGeom prst="roundRect">
            <a:avLst/>
          </a:prstGeom>
          <a:solidFill>
            <a:schemeClr val="accent4">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r>
              <a:rPr lang="ru-RU" dirty="0" smtClean="0">
                <a:latin typeface="Times New Roman" pitchFamily="18" charset="0"/>
                <a:cs typeface="Times New Roman" pitchFamily="18" charset="0"/>
              </a:rPr>
              <a:t>В детском саду у ребят появилась уникальная возможность  поближе познакомиться с  любимыми героями книг, окунуться в мир приключений и открытий. К выбору книги ребята подходят со всей ответственностью. Они внимательно перелистывают её страницы, рассматривают иллюстрации, советуются со сверстниками. Когда за ними наблюдаешь со стороны, то видишь  повзрослевших  самостоятельных, целеустремленных   дошколят, для которых жажда знаний  и стремление к новым открытиям   -  это увлекательное  путешествие  в  мир познания.</a:t>
            </a:r>
            <a:endParaRPr lang="ru-RU" dirty="0">
              <a:latin typeface="Times New Roman" pitchFamily="18" charset="0"/>
              <a:cs typeface="Times New Roman" pitchFamily="18" charset="0"/>
            </a:endParaRPr>
          </a:p>
        </p:txBody>
      </p:sp>
      <p:pic>
        <p:nvPicPr>
          <p:cNvPr id="50" name="Рисунок 49" descr="C:\Users\Офис1\AppData\Local\Microsoft\Windows\INetCache\Content.Word\IMG-20190621-WA0107.jpeg"/>
          <p:cNvPicPr/>
          <p:nvPr/>
        </p:nvPicPr>
        <p:blipFill>
          <a:blip r:embed="rId3" cstate="print"/>
          <a:srcRect/>
          <a:stretch>
            <a:fillRect/>
          </a:stretch>
        </p:blipFill>
        <p:spPr bwMode="auto">
          <a:xfrm>
            <a:off x="2491494" y="3687097"/>
            <a:ext cx="3997797" cy="2698955"/>
          </a:xfrm>
          <a:prstGeom prst="rect">
            <a:avLst/>
          </a:prstGeom>
          <a:ln>
            <a:noFill/>
          </a:ln>
          <a:effectLst>
            <a:softEdge rad="112500"/>
          </a:effectLst>
        </p:spPr>
      </p:pic>
    </p:spTree>
    <p:extLst>
      <p:ext uri="{BB962C8B-B14F-4D97-AF65-F5344CB8AC3E}">
        <p14:creationId xmlns:p14="http://schemas.microsoft.com/office/powerpoint/2010/main" xmlns="" val="4085510037"/>
      </p:ext>
    </p:extLst>
  </p:cSld>
  <p:clrMapOvr>
    <a:masterClrMapping/>
  </p:clrMapOvr>
  <mc:AlternateContent xmlns:mc="http://schemas.openxmlformats.org/markup-compatibility/2006">
    <mc:Choice xmlns:p14="http://schemas.microsoft.com/office/powerpoint/2010/main" xmlns="" Requires="p14">
      <p:transition spd="slow" p14:dur="2400" advClick="0">
        <p14:doors dir="vert"/>
      </p:transition>
    </mc:Choice>
    <mc:Fallback>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скругленные углы 7">
            <a:extLst>
              <a:ext uri="{FF2B5EF4-FFF2-40B4-BE49-F238E27FC236}">
                <a16:creationId xmlns="" xmlns:a16="http://schemas.microsoft.com/office/drawing/2014/main" id="{59BDBB29-4CB3-451B-970E-5A410980B7BC}"/>
              </a:ext>
            </a:extLst>
          </p:cNvPr>
          <p:cNvSpPr/>
          <p:nvPr/>
        </p:nvSpPr>
        <p:spPr>
          <a:xfrm>
            <a:off x="1991113" y="316785"/>
            <a:ext cx="5033639" cy="736846"/>
          </a:xfrm>
          <a:prstGeom prst="roundRect">
            <a:avLst/>
          </a:prstGeom>
          <a:solidFill>
            <a:schemeClr val="accent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800" b="1" dirty="0" smtClean="0">
                <a:solidFill>
                  <a:schemeClr val="tx2">
                    <a:lumMod val="75000"/>
                  </a:schemeClr>
                </a:solidFill>
                <a:latin typeface="Palatino Linotype" panose="02040502050505030304" pitchFamily="18" charset="0"/>
                <a:cs typeface="Times New Roman" panose="02020603050405020304" pitchFamily="18" charset="0"/>
              </a:rPr>
              <a:t>Экспериментирование и конструирование</a:t>
            </a:r>
            <a:endParaRPr lang="ru-RU" sz="2800" b="1" dirty="0">
              <a:solidFill>
                <a:schemeClr val="tx2">
                  <a:lumMod val="75000"/>
                </a:schemeClr>
              </a:solidFill>
              <a:latin typeface="Palatino Linotype" panose="02040502050505030304" pitchFamily="18" charset="0"/>
              <a:cs typeface="Times New Roman" panose="02020603050405020304" pitchFamily="18" charset="0"/>
            </a:endParaRPr>
          </a:p>
        </p:txBody>
      </p:sp>
      <p:pic>
        <p:nvPicPr>
          <p:cNvPr id="2050" name="Picture 2" descr="C:\Users\Офис1\Desktop\ПАСПОРТ ЭКОЛОГИЧЕСКОЙ ТРОПЫ\WhatsApp Image 2021-08-05 at 11.04.34.jpeg"/>
          <p:cNvPicPr>
            <a:picLocks noChangeAspect="1" noChangeArrowheads="1"/>
          </p:cNvPicPr>
          <p:nvPr/>
        </p:nvPicPr>
        <p:blipFill>
          <a:blip r:embed="rId3" cstate="print"/>
          <a:srcRect t="18376"/>
          <a:stretch>
            <a:fillRect/>
          </a:stretch>
        </p:blipFill>
        <p:spPr bwMode="auto">
          <a:xfrm>
            <a:off x="306551" y="984209"/>
            <a:ext cx="2131849" cy="3093516"/>
          </a:xfrm>
          <a:prstGeom prst="rect">
            <a:avLst/>
          </a:prstGeom>
          <a:ln>
            <a:noFill/>
          </a:ln>
          <a:effectLst>
            <a:softEdge rad="112500"/>
          </a:effectLst>
        </p:spPr>
      </p:pic>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054" name="Рисунок 1" descr="WhatsApp Image 2021-08-05 at 11.02.07"/>
          <p:cNvPicPr>
            <a:picLocks noChangeAspect="1" noChangeArrowheads="1"/>
          </p:cNvPicPr>
          <p:nvPr/>
        </p:nvPicPr>
        <p:blipFill>
          <a:blip r:embed="rId4" cstate="print"/>
          <a:srcRect t="16537" b="13695"/>
          <a:stretch>
            <a:fillRect/>
          </a:stretch>
        </p:blipFill>
        <p:spPr bwMode="auto">
          <a:xfrm>
            <a:off x="421804" y="4070555"/>
            <a:ext cx="1952625" cy="2419350"/>
          </a:xfrm>
          <a:prstGeom prst="rect">
            <a:avLst/>
          </a:prstGeom>
          <a:ln>
            <a:noFill/>
          </a:ln>
          <a:effectLst>
            <a:softEdge rad="112500"/>
          </a:effectLst>
        </p:spPr>
      </p:pic>
      <p:sp>
        <p:nvSpPr>
          <p:cNvPr id="2056" name="Rectangle 8"/>
          <p:cNvSpPr>
            <a:spLocks noChangeArrowheads="1"/>
          </p:cNvSpPr>
          <p:nvPr/>
        </p:nvSpPr>
        <p:spPr bwMode="auto">
          <a:xfrm>
            <a:off x="2371049" y="1060236"/>
            <a:ext cx="6346231" cy="54784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Экспериментирование в детском саду — это эффективная деятельность, направленная на развитие познавательной активности дошкольников.</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indent="180975" algn="just" eaLnBrk="0" fontAlgn="base" hangingPunct="0">
              <a:spcBef>
                <a:spcPct val="0"/>
              </a:spcBef>
              <a:spcAft>
                <a:spcPct val="0"/>
              </a:spcAft>
            </a:pPr>
            <a:r>
              <a:rPr lang="ru-RU" dirty="0" smtClean="0">
                <a:latin typeface="Times New Roman" pitchFamily="18" charset="0"/>
                <a:cs typeface="Times New Roman" pitchFamily="18" charset="0"/>
              </a:rPr>
              <a:t>Конструирование  </a:t>
            </a:r>
            <a:r>
              <a:rPr lang="ru-RU" dirty="0" smtClean="0">
                <a:latin typeface="Times New Roman" pitchFamily="18" charset="0"/>
                <a:cs typeface="Times New Roman" pitchFamily="18" charset="0"/>
              </a:rPr>
              <a:t>в детском саду. Дети с удовольствием занимаются конструированием и на прогулке, используя как разный природный материал — песок, шишки, желуди, кору, коряги, бревна разных конфигураций, пни, листья, камешки и большие камни, траву и др.</a:t>
            </a:r>
          </a:p>
          <a:p>
            <a:r>
              <a:rPr lang="ru-RU" b="1" dirty="0" smtClean="0">
                <a:latin typeface="Times New Roman" pitchFamily="18" charset="0"/>
                <a:cs typeface="Times New Roman" pitchFamily="18" charset="0"/>
              </a:rPr>
              <a:t>Задачи:</a:t>
            </a:r>
            <a:endParaRPr lang="ru-RU" dirty="0" smtClean="0">
              <a:latin typeface="Times New Roman" pitchFamily="18" charset="0"/>
              <a:cs typeface="Times New Roman" pitchFamily="18" charset="0"/>
            </a:endParaRPr>
          </a:p>
          <a:p>
            <a:pPr lvl="0"/>
            <a:r>
              <a:rPr lang="ru-RU" dirty="0" smtClean="0">
                <a:latin typeface="Times New Roman" pitchFamily="18" charset="0"/>
                <a:cs typeface="Times New Roman" pitchFamily="18" charset="0"/>
              </a:rPr>
              <a:t>Продолжать развивать умение детей строить образ с опорой на природный материал и на собственные представления, используя для этого знакомые приемы, освоенные на прошлых занятиях; овладевать анализом природного материала как основы для получения разных выразительных образов.</a:t>
            </a:r>
          </a:p>
          <a:p>
            <a:pPr lvl="0"/>
            <a:r>
              <a:rPr lang="ru-RU" dirty="0" smtClean="0">
                <a:latin typeface="Times New Roman" pitchFamily="18" charset="0"/>
                <a:cs typeface="Times New Roman" pitchFamily="18" charset="0"/>
              </a:rPr>
              <a:t>Развивать воображение и творчество.</a:t>
            </a:r>
          </a:p>
          <a:p>
            <a:pPr lvl="0"/>
            <a:r>
              <a:rPr lang="ru-RU" dirty="0" smtClean="0">
                <a:latin typeface="Times New Roman" pitchFamily="18" charset="0"/>
                <a:cs typeface="Times New Roman" pitchFamily="18" charset="0"/>
              </a:rPr>
              <a:t>Учить детей видеть в сосновой или еловой шишке фигурки различных животных, дополнять природный материал необходимыми деталями для получения задуманного образца.</a:t>
            </a:r>
          </a:p>
          <a:p>
            <a:r>
              <a:rPr lang="ru-RU" sz="1400" dirty="0" smtClean="0"/>
              <a:t> </a:t>
            </a:r>
            <a:endParaRPr lang="ru-RU" sz="1200" dirty="0" smtClean="0"/>
          </a:p>
          <a:p>
            <a:pPr marL="0" marR="0" lvl="0" indent="180975" algn="just" defTabSz="914400" rtl="0" eaLnBrk="0" fontAlgn="base" latinLnBrk="0" hangingPunct="0">
              <a:lnSpc>
                <a:spcPct val="100000"/>
              </a:lnSpc>
              <a:spcBef>
                <a:spcPct val="0"/>
              </a:spcBef>
              <a:spcAft>
                <a:spcPct val="0"/>
              </a:spcAft>
              <a:buClrTx/>
              <a:buSzTx/>
              <a:tabLst/>
            </a:pPr>
            <a:endParaRPr kumimoji="0" lang="ru-RU" sz="1200" b="0" i="0"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sym typeface="Symbol" pitchFamily="18" charset="2"/>
            </a:endParaRPr>
          </a:p>
        </p:txBody>
      </p:sp>
    </p:spTree>
    <p:extLst>
      <p:ext uri="{BB962C8B-B14F-4D97-AF65-F5344CB8AC3E}">
        <p14:creationId xmlns:p14="http://schemas.microsoft.com/office/powerpoint/2010/main" xmlns="" val="4085510037"/>
      </p:ext>
    </p:extLst>
  </p:cSld>
  <p:clrMapOvr>
    <a:masterClrMapping/>
  </p:clrMapOvr>
  <mc:AlternateContent xmlns:mc="http://schemas.openxmlformats.org/markup-compatibility/2006">
    <mc:Choice xmlns:p14="http://schemas.microsoft.com/office/powerpoint/2010/main" xmlns="" Requires="p14">
      <p:transition spd="slow" p14:dur="2400" advClick="0">
        <p14:doors dir="vert"/>
      </p:transition>
    </mc:Choice>
    <mc:Fallback>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Скругленный прямоугольник 4"/>
          <p:cNvSpPr/>
          <p:nvPr/>
        </p:nvSpPr>
        <p:spPr>
          <a:xfrm>
            <a:off x="2059104" y="530942"/>
            <a:ext cx="5226599" cy="750984"/>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endPar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endParaRPr>
          </a:p>
          <a:p>
            <a:pPr lvl="0" algn="ctr" defTabSz="1244600">
              <a:lnSpc>
                <a:spcPct val="90000"/>
              </a:lnSpc>
              <a:spcBef>
                <a:spcPct val="0"/>
              </a:spcBef>
              <a:spcAft>
                <a:spcPct val="35000"/>
              </a:spcAft>
            </a:pP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rPr>
              <a:t>Сельский дворик</a:t>
            </a:r>
            <a:endPar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endParaRPr>
          </a:p>
          <a:p>
            <a:pPr lvl="0" algn="ctr" defTabSz="1244600">
              <a:lnSpc>
                <a:spcPct val="90000"/>
              </a:lnSpc>
              <a:spcBef>
                <a:spcPct val="0"/>
              </a:spcBef>
              <a:spcAft>
                <a:spcPct val="35000"/>
              </a:spcAft>
            </a:pPr>
            <a:endPar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endParaRPr>
          </a:p>
        </p:txBody>
      </p:sp>
      <p:pic>
        <p:nvPicPr>
          <p:cNvPr id="3" name="Рисунок 2" descr="C:\Users\Офис1\Desktop\ПАСПОРТ ЭКОЛОГИЧЕСКОЙ ТРОПЫ\20210810_074241.jpg"/>
          <p:cNvPicPr/>
          <p:nvPr/>
        </p:nvPicPr>
        <p:blipFill>
          <a:blip r:embed="rId3" cstate="print"/>
          <a:srcRect/>
          <a:stretch>
            <a:fillRect/>
          </a:stretch>
        </p:blipFill>
        <p:spPr bwMode="auto">
          <a:xfrm>
            <a:off x="5385945" y="1351322"/>
            <a:ext cx="3389346" cy="2498008"/>
          </a:xfrm>
          <a:prstGeom prst="rect">
            <a:avLst/>
          </a:prstGeom>
          <a:ln>
            <a:noFill/>
          </a:ln>
          <a:effectLst>
            <a:softEdge rad="112500"/>
          </a:effectLst>
        </p:spPr>
      </p:pic>
      <p:sp>
        <p:nvSpPr>
          <p:cNvPr id="3073" name="Rectangle 1"/>
          <p:cNvSpPr>
            <a:spLocks noChangeArrowheads="1"/>
          </p:cNvSpPr>
          <p:nvPr/>
        </p:nvSpPr>
        <p:spPr bwMode="auto">
          <a:xfrm>
            <a:off x="400665" y="1447242"/>
            <a:ext cx="4864509"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Цель: </a:t>
            </a: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знакомство детей с домашними животными, особенностями их внешнего облика, поведения, способами передвижения, повадками, с тем, что и как они едят, какую пользу приносят человеку, представление о содержании и кормлении домашних животных, понимать, что жизнь этих животных тесно связана с человеком.</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Задачи:</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развивать познавательный интерес ребенка к миру природы, прививать чувство ответственности за ее сохранность;</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познакомить детей с домашними животными, особенностями их внешнего облика, поведения, способами передвижения, повадками, с тем, что и как они едят, какую пользу приносят человеку, представление о содержании и кормлении домашних животных, понимать, что жизнь этих животных тесно связана с человеком.</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Рисунок 4" descr="C:\Users\Офис1\Desktop\ПАСПОРТ ЭКОЛОГИЧЕСКОЙ ТРОПЫ\20210810_074230.jpg"/>
          <p:cNvPicPr/>
          <p:nvPr/>
        </p:nvPicPr>
        <p:blipFill>
          <a:blip r:embed="rId4" cstate="print"/>
          <a:srcRect/>
          <a:stretch>
            <a:fillRect/>
          </a:stretch>
        </p:blipFill>
        <p:spPr bwMode="auto">
          <a:xfrm>
            <a:off x="5550490" y="3937709"/>
            <a:ext cx="3018324" cy="2477840"/>
          </a:xfrm>
          <a:prstGeom prst="rect">
            <a:avLst/>
          </a:prstGeom>
          <a:ln>
            <a:noFill/>
          </a:ln>
          <a:effectLst>
            <a:softEdge rad="112500"/>
          </a:effectLst>
        </p:spPr>
      </p:pic>
    </p:spTree>
    <p:extLst>
      <p:ext uri="{BB962C8B-B14F-4D97-AF65-F5344CB8AC3E}">
        <p14:creationId xmlns:p14="http://schemas.microsoft.com/office/powerpoint/2010/main" xmlns="" val="4085510037"/>
      </p:ext>
    </p:extLst>
  </p:cSld>
  <p:clrMapOvr>
    <a:masterClrMapping/>
  </p:clrMapOvr>
  <mc:AlternateContent xmlns:mc="http://schemas.openxmlformats.org/markup-compatibility/2006">
    <mc:Choice xmlns:p14="http://schemas.microsoft.com/office/powerpoint/2010/main" xmlns="" Requires="p14">
      <p:transition spd="slow" p14:dur="2400" advClick="0">
        <p14:doors dir="vert"/>
      </p:transition>
    </mc:Choice>
    <mc:Fallback>
      <p:transition spd="slow"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2" name="Группа 15"/>
          <p:cNvGrpSpPr/>
          <p:nvPr/>
        </p:nvGrpSpPr>
        <p:grpSpPr>
          <a:xfrm>
            <a:off x="2023078" y="344508"/>
            <a:ext cx="5541187" cy="985527"/>
            <a:chOff x="600997" y="0"/>
            <a:chExt cx="5541187" cy="738000"/>
          </a:xfrm>
          <a:solidFill>
            <a:srgbClr val="FFFF00"/>
          </a:solidFill>
        </p:grpSpPr>
        <p:sp>
          <p:nvSpPr>
            <p:cNvPr id="17" name="Скругленный прямоугольник 16"/>
            <p:cNvSpPr/>
            <p:nvPr/>
          </p:nvSpPr>
          <p:spPr>
            <a:xfrm>
              <a:off x="600997" y="0"/>
              <a:ext cx="5541187" cy="738000"/>
            </a:xfrm>
            <a:prstGeom prst="roundRect">
              <a:avLst/>
            </a:prstGeom>
            <a:grpFill/>
          </p:spPr>
          <p:style>
            <a:lnRef idx="1">
              <a:schemeClr val="accent2"/>
            </a:lnRef>
            <a:fillRef idx="2">
              <a:schemeClr val="accent2"/>
            </a:fillRef>
            <a:effectRef idx="1">
              <a:schemeClr val="accent2"/>
            </a:effectRef>
            <a:fontRef idx="minor">
              <a:schemeClr val="dk1"/>
            </a:fontRef>
          </p:style>
        </p:sp>
        <p:sp>
          <p:nvSpPr>
            <p:cNvPr id="18" name="Скругленный прямоугольник 4"/>
            <p:cNvSpPr/>
            <p:nvPr/>
          </p:nvSpPr>
          <p:spPr>
            <a:xfrm>
              <a:off x="637023" y="36026"/>
              <a:ext cx="5469135" cy="665948"/>
            </a:xfrm>
            <a:prstGeom prst="rect">
              <a:avLst/>
            </a:prstGeom>
            <a:grpFill/>
          </p:spPr>
          <p:style>
            <a:lnRef idx="1">
              <a:schemeClr val="accent2"/>
            </a:lnRef>
            <a:fillRef idx="2">
              <a:schemeClr val="accent2"/>
            </a:fillRef>
            <a:effectRef idx="1">
              <a:schemeClr val="accent2"/>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endPar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endParaRPr>
            </a:p>
            <a:p>
              <a:pPr lvl="0" algn="ctr" defTabSz="1244600">
                <a:lnSpc>
                  <a:spcPct val="90000"/>
                </a:lnSpc>
                <a:spcBef>
                  <a:spcPct val="0"/>
                </a:spcBef>
                <a:spcAft>
                  <a:spcPct val="35000"/>
                </a:spcAft>
              </a:pP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rPr>
                <a:t>Альпийская горка</a:t>
              </a:r>
            </a:p>
            <a:p>
              <a:pPr lvl="0" algn="ctr" defTabSz="1244600">
                <a:lnSpc>
                  <a:spcPct val="90000"/>
                </a:lnSpc>
                <a:spcBef>
                  <a:spcPct val="0"/>
                </a:spcBef>
                <a:spcAft>
                  <a:spcPct val="35000"/>
                </a:spcAft>
              </a:pPr>
              <a:endPar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endParaRPr>
            </a:p>
          </p:txBody>
        </p:sp>
      </p:grpSp>
      <p:sp>
        <p:nvSpPr>
          <p:cNvPr id="20481" name="Rectangle 1"/>
          <p:cNvSpPr>
            <a:spLocks noChangeArrowheads="1"/>
          </p:cNvSpPr>
          <p:nvPr/>
        </p:nvSpPr>
        <p:spPr bwMode="auto">
          <a:xfrm>
            <a:off x="368710" y="1492586"/>
            <a:ext cx="2964425" cy="4462760"/>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9050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Загадки о горах</a:t>
            </a:r>
            <a:endPar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Мой исток не у ручья -</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 ледника сбегаю я.</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Очень-очень быстрая,</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Свежая и чистая. (Горная речка)</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Вся в вершинах эта местность,</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Для людей неробких.</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Здесь туристам интересно</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Вверх идти по тропке. (Горы)</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Горной ямы берегись,</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Тут сорваться страшно!</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 легко свалиться вниз,</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Как с высокой башни. (Пропасть)</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Вот гора, она гола,</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Как из темного стекла.</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Не растет на ней, увы,</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Ни кусточка, ни травы.</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 к тому ж, она отвесна.</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Назови мне это место.    (Скала)</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0" name="Picture 2" descr="C:\Users\Офис1\Desktop\ПАСПОРТ ЭКОЛОГИЧЕСКОЙ ТРОПЫ\IMG-20210807-WA0000.jpg"/>
          <p:cNvPicPr>
            <a:picLocks noChangeAspect="1" noChangeArrowheads="1"/>
          </p:cNvPicPr>
          <p:nvPr/>
        </p:nvPicPr>
        <p:blipFill>
          <a:blip r:embed="rId3" cstate="print"/>
          <a:srcRect t="26339" r="12424"/>
          <a:stretch>
            <a:fillRect/>
          </a:stretch>
        </p:blipFill>
        <p:spPr bwMode="auto">
          <a:xfrm>
            <a:off x="3719543" y="1799303"/>
            <a:ext cx="4775527" cy="2979255"/>
          </a:xfrm>
          <a:prstGeom prst="rect">
            <a:avLst/>
          </a:prstGeom>
          <a:ln>
            <a:noFill/>
          </a:ln>
          <a:effectLst>
            <a:softEdge rad="112500"/>
          </a:effectLst>
        </p:spPr>
      </p:pic>
    </p:spTree>
    <p:extLst>
      <p:ext uri="{BB962C8B-B14F-4D97-AF65-F5344CB8AC3E}">
        <p14:creationId xmlns:p14="http://schemas.microsoft.com/office/powerpoint/2010/main" xmlns="" val="1390556520"/>
      </p:ext>
    </p:extLst>
  </p:cSld>
  <p:clrMapOvr>
    <a:masterClrMapping/>
  </p:clrMapOvr>
  <mc:AlternateContent xmlns:mc="http://schemas.openxmlformats.org/markup-compatibility/2006">
    <mc:Choice xmlns:p14="http://schemas.microsoft.com/office/powerpoint/2010/main" xmlns="" Requires="p14">
      <p:transition spd="slow" p14:dur="2400" advClick="0">
        <p14:doors dir="vert"/>
      </p:transition>
    </mc:Choice>
    <mc:Fallback>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46000"/>
            <a:lum/>
          </a:blip>
          <a:srcRect/>
          <a:stretch>
            <a:fillRect/>
          </a:stretch>
        </a:blip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43992" y="4605170"/>
            <a:ext cx="830957" cy="25414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8562" y="2262646"/>
            <a:ext cx="718879" cy="36605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378623" y="1680152"/>
            <a:ext cx="1045030" cy="895110"/>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16655" y="3056164"/>
            <a:ext cx="699634" cy="693497"/>
          </a:xfrm>
          <a:prstGeom prst="rect">
            <a:avLst/>
          </a:prstGeom>
        </p:spPr>
      </p:pic>
      <p:grpSp>
        <p:nvGrpSpPr>
          <p:cNvPr id="17" name="Группа 15"/>
          <p:cNvGrpSpPr/>
          <p:nvPr/>
        </p:nvGrpSpPr>
        <p:grpSpPr>
          <a:xfrm>
            <a:off x="2189332" y="207819"/>
            <a:ext cx="5541187" cy="750826"/>
            <a:chOff x="600997" y="0"/>
            <a:chExt cx="5541187" cy="738000"/>
          </a:xfrm>
        </p:grpSpPr>
        <p:sp>
          <p:nvSpPr>
            <p:cNvPr id="18" name="Скругленный прямоугольник 17"/>
            <p:cNvSpPr/>
            <p:nvPr/>
          </p:nvSpPr>
          <p:spPr>
            <a:xfrm>
              <a:off x="600997" y="0"/>
              <a:ext cx="5541187" cy="738000"/>
            </a:xfrm>
            <a:prstGeom prst="roundRect">
              <a:avLst/>
            </a:prstGeom>
          </p:spPr>
          <p:style>
            <a:lnRef idx="1">
              <a:schemeClr val="accent2"/>
            </a:lnRef>
            <a:fillRef idx="2">
              <a:schemeClr val="accent2"/>
            </a:fillRef>
            <a:effectRef idx="1">
              <a:schemeClr val="accent2"/>
            </a:effectRef>
            <a:fontRef idx="minor">
              <a:schemeClr val="dk1"/>
            </a:fontRef>
          </p:style>
        </p:sp>
        <p:sp>
          <p:nvSpPr>
            <p:cNvPr id="20" name="Скругленный прямоугольник 4"/>
            <p:cNvSpPr/>
            <p:nvPr/>
          </p:nvSpPr>
          <p:spPr>
            <a:xfrm>
              <a:off x="637023" y="36026"/>
              <a:ext cx="5469135" cy="665948"/>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181453" tIns="0" rIns="181453" bIns="0" numCol="1" spcCol="1270" anchor="ctr" anchorCtr="0">
              <a:noAutofit/>
            </a:bodyPr>
            <a:lstStyle/>
            <a:p>
              <a:pPr lvl="0" algn="ctr" defTabSz="1244600">
                <a:lnSpc>
                  <a:spcPct val="90000"/>
                </a:lnSpc>
                <a:spcBef>
                  <a:spcPct val="0"/>
                </a:spcBef>
                <a:spcAft>
                  <a:spcPct val="35000"/>
                </a:spcAft>
              </a:pP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Palatino Linotype" pitchFamily="18" charset="0"/>
                </a:rPr>
                <a:t>В гостях у гномов</a:t>
              </a:r>
              <a:endParaRPr lang="ru-RU" sz="20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Palatino Linotype" pitchFamily="18" charset="0"/>
              </a:endParaRPr>
            </a:p>
          </p:txBody>
        </p:sp>
      </p:grpSp>
      <p:pic>
        <p:nvPicPr>
          <p:cNvPr id="17409" name="Picture 1" descr="C:\Users\Офис1\Desktop\ПАСПОРТ ЭКОЛОГИЧЕСКОЙ ТРОПЫ\WhatsApp Image 2021-08-06 at 11.56.35.jpeg"/>
          <p:cNvPicPr>
            <a:picLocks noChangeAspect="1" noChangeArrowheads="1"/>
          </p:cNvPicPr>
          <p:nvPr/>
        </p:nvPicPr>
        <p:blipFill>
          <a:blip r:embed="rId7" cstate="print"/>
          <a:srcRect/>
          <a:stretch>
            <a:fillRect/>
          </a:stretch>
        </p:blipFill>
        <p:spPr bwMode="auto">
          <a:xfrm>
            <a:off x="795428" y="1002889"/>
            <a:ext cx="3736258" cy="2802194"/>
          </a:xfrm>
          <a:prstGeom prst="rect">
            <a:avLst/>
          </a:prstGeom>
          <a:ln>
            <a:noFill/>
          </a:ln>
          <a:effectLst>
            <a:softEdge rad="112500"/>
          </a:effectLst>
        </p:spPr>
      </p:pic>
      <p:sp>
        <p:nvSpPr>
          <p:cNvPr id="17410" name="Rectangle 2"/>
          <p:cNvSpPr>
            <a:spLocks noChangeArrowheads="1"/>
          </p:cNvSpPr>
          <p:nvPr/>
        </p:nvSpPr>
        <p:spPr bwMode="auto">
          <a:xfrm>
            <a:off x="530942" y="3951422"/>
            <a:ext cx="3982064" cy="2724150"/>
          </a:xfrm>
          <a:prstGeom prst="flowChartAlternateProcess">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Веселые гномы здесь дружно живут ,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Всегда к себе в гости друзей своих ждут.</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Расскажут они, как всегда не болеть,</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Для этого надо смеяться и петь,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Есть фрукты и овощи, в речке купаться,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Не ныть, не гнусавить, друг с другом не драться.</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Про полезные привычки</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Вам хотят они  сказать</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Впереди пять остановок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 привычек тоже пять</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7411" name="Rectangle 3"/>
          <p:cNvSpPr>
            <a:spLocks noChangeArrowheads="1"/>
          </p:cNvSpPr>
          <p:nvPr/>
        </p:nvSpPr>
        <p:spPr bwMode="auto">
          <a:xfrm>
            <a:off x="4645742" y="1272440"/>
            <a:ext cx="4144296" cy="3371136"/>
          </a:xfrm>
          <a:prstGeom prst="flowChartAlternateProcess">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 нашем участке вырос цветок,</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Цветок необычный для голеньких ног</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Его лепестки не из нежной листвы,</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Обувку снимай и по ним ты иди.</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 шишкам, дорожкам из мягкой травы,</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 гальке, ракушкам, песку и камням</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Ступайте смелей и не бойтесь росы</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Полезны такие хождения вам.</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Здоровье у вас будет только крепчать,</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Но только условье  -  не ныть, не пищать!</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Привычка ходить босиком замечательна,</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Болезни прогонит она обязательно!</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27758932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drap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1">
  <a:themeElements>
    <a:clrScheme name="Другая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1E4E79"/>
      </a:hlink>
      <a:folHlink>
        <a:srgbClr val="1E4E79"/>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Презентация1" id="{AD300A45-241B-484A-8AB7-E4E106A9140C}" vid="{035C38CC-2C83-46D0-869F-FABCD5E447C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AC5EAA778EFE4AB81F53BA0C48C9BB" ma:contentTypeVersion="" ma:contentTypeDescription="Create a new document." ma:contentTypeScope="" ma:versionID="84a7b908d236d3feec5cdc52fe85ba7c">
  <xsd:schema xmlns:xsd="http://www.w3.org/2001/XMLSchema" xmlns:xs="http://www.w3.org/2001/XMLSchema" xmlns:p="http://schemas.microsoft.com/office/2006/metadata/properties" xmlns:ns1="http://schemas.microsoft.com/sharepoint/v3" xmlns:ns2="6ee78bd2-4339-4042-adc0-bcc646419980" xmlns:ns3="2547570a-e5f4-4946-a4c3-82580e42479e" targetNamespace="http://schemas.microsoft.com/office/2006/metadata/properties" ma:root="true" ma:fieldsID="af74c33d54415a86935cc44ad597ec52" ns1:_="" ns2:_="" ns3:_="">
    <xsd:import namespace="http://schemas.microsoft.com/sharepoint/v3"/>
    <xsd:import namespace="6ee78bd2-4339-4042-adc0-bcc646419980"/>
    <xsd:import namespace="2547570a-e5f4-4946-a4c3-82580e42479e"/>
    <xsd:element name="properties">
      <xsd:complexType>
        <xsd:sequence>
          <xsd:element name="documentManagement">
            <xsd:complexType>
              <xsd:all>
                <xsd:element ref="ns2:SharedWithUsers" minOccurs="0"/>
                <xsd:element ref="ns2:SharingHintHash"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e78bd2-4339-4042-adc0-bcc64641998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47570a-e5f4-4946-a4c3-82580e42479e" elementFormDefault="qualified">
    <xsd:import namespace="http://schemas.microsoft.com/office/2006/documentManagement/types"/>
    <xsd:import namespace="http://schemas.microsoft.com/office/infopath/2007/PartnerControls"/>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3FA65F-4361-4E04-8BDA-4F8256B2EBC3}">
  <ds:schemaRefs>
    <ds:schemaRef ds:uri="http://www.w3.org/XML/1998/namespace"/>
    <ds:schemaRef ds:uri="http://purl.org/dc/dcmitype/"/>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2547570a-e5f4-4946-a4c3-82580e42479e"/>
    <ds:schemaRef ds:uri="6ee78bd2-4339-4042-adc0-bcc646419980"/>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D7DA39ED-743A-42D6-9416-1284B80FBA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e78bd2-4339-4042-adc0-bcc646419980"/>
    <ds:schemaRef ds:uri="2547570a-e5f4-4946-a4c3-82580e4247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AAC4FE-6AA2-4812-A805-2E0A445923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Шаблон теста на тему Природа и мир вокруг нас с птичками</Template>
  <TotalTime>0</TotalTime>
  <Words>1240</Words>
  <Application>Microsoft Office PowerPoint</Application>
  <PresentationFormat>Экран (4:3)</PresentationFormat>
  <Paragraphs>204</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Тема1</vt:lpstr>
      <vt:lpstr>Организация деятельности детей на экологической тропе   «Мы познаем мир»</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2017-08-08T16:56:22Z</dcterms:created>
  <dcterms:modified xsi:type="dcterms:W3CDTF">2021-08-11T12:04:53Z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0x01010019AC5EAA778EFE4AB81F53BA0C48C9BB</vt:lpwstr>
  </property>
</Properties>
</file>