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bookmarkIdSeed="2">
  <p:sldMasterIdLst>
    <p:sldMasterId id="2147483679" r:id="rId4"/>
  </p:sldMasterIdLst>
  <p:handoutMasterIdLst>
    <p:handoutMasterId r:id="rId26"/>
  </p:handoutMasterIdLst>
  <p:sldIdLst>
    <p:sldId id="257" r:id="rId5"/>
    <p:sldId id="284" r:id="rId6"/>
    <p:sldId id="259" r:id="rId7"/>
    <p:sldId id="280" r:id="rId8"/>
    <p:sldId id="281" r:id="rId9"/>
    <p:sldId id="261" r:id="rId10"/>
    <p:sldId id="268" r:id="rId11"/>
    <p:sldId id="272" r:id="rId12"/>
    <p:sldId id="271" r:id="rId13"/>
    <p:sldId id="263" r:id="rId14"/>
    <p:sldId id="264" r:id="rId15"/>
    <p:sldId id="266" r:id="rId16"/>
    <p:sldId id="277" r:id="rId17"/>
    <p:sldId id="275" r:id="rId18"/>
    <p:sldId id="276" r:id="rId19"/>
    <p:sldId id="274" r:id="rId20"/>
    <p:sldId id="278" r:id="rId21"/>
    <p:sldId id="279" r:id="rId22"/>
    <p:sldId id="283" r:id="rId23"/>
    <p:sldId id="273" r:id="rId24"/>
    <p:sldId id="262" r:id="rId25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D3E8C6"/>
    <a:srgbClr val="FFFF99"/>
    <a:srgbClr val="FFFF66"/>
    <a:srgbClr val="52D0D4"/>
    <a:srgbClr val="FF33CC"/>
    <a:srgbClr val="FFFF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69" autoAdjust="0"/>
    <p:restoredTop sz="93052" autoAdjust="0"/>
  </p:normalViewPr>
  <p:slideViewPr>
    <p:cSldViewPr snapToGrid="0">
      <p:cViewPr varScale="1">
        <p:scale>
          <a:sx n="65" d="100"/>
          <a:sy n="65" d="100"/>
        </p:scale>
        <p:origin x="-1434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98" y="108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901698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B2EDF3F9-A383-40CF-841B-6426D82ECB85}" type="datetimeFigureOut">
              <a:rPr lang="ru-RU" smtClean="0"/>
              <a:pPr/>
              <a:t>14.08.2017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901698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D9BDF9E2-D527-45E4-B727-833247D273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55275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4.png"/><Relationship Id="rId7" Type="http://schemas.openxmlformats.org/officeDocument/2006/relationships/image" Target="../media/image1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8.png"/><Relationship Id="rId7" Type="http://schemas.openxmlformats.org/officeDocument/2006/relationships/image" Target="../media/image22.pn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4.png"/><Relationship Id="rId9" Type="http://schemas.openxmlformats.org/officeDocument/2006/relationships/image" Target="../media/image2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05244" y="1801368"/>
            <a:ext cx="6858000" cy="1271668"/>
          </a:xfrm>
          <a:prstGeom prst="rect">
            <a:avLst/>
          </a:prstGeom>
        </p:spPr>
        <p:txBody>
          <a:bodyPr anchor="b"/>
          <a:lstStyle>
            <a:lvl1pPr algn="ctr">
              <a:defRPr sz="45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11259" y="4566542"/>
            <a:ext cx="432148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66416" y="4919473"/>
            <a:ext cx="585584" cy="181321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66416" y="2486190"/>
            <a:ext cx="4896829" cy="333988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28217" y="3148546"/>
            <a:ext cx="710246" cy="88884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284064" flipH="1">
            <a:off x="6780068" y="280346"/>
            <a:ext cx="1215000" cy="144974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922264">
            <a:off x="324654" y="866690"/>
            <a:ext cx="1711137" cy="134110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5809" y="5120640"/>
            <a:ext cx="346955" cy="91029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59207" y="-494119"/>
            <a:ext cx="2044505" cy="288819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34140" y="785524"/>
            <a:ext cx="391197" cy="818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0665365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013945" y="1031437"/>
            <a:ext cx="3629259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5204419" y="1032932"/>
            <a:ext cx="2531405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5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257175" indent="0">
              <a:buFontTx/>
              <a:buNone/>
              <a:defRPr sz="105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514350" indent="0">
              <a:buFontTx/>
              <a:buNone/>
              <a:defRPr sz="105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771525" indent="0">
              <a:buFontTx/>
              <a:buNone/>
              <a:defRPr sz="105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028700" indent="0">
              <a:buFontTx/>
              <a:buNone/>
              <a:defRPr sz="105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204419" y="2497135"/>
            <a:ext cx="2531405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5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05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05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05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05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5179527" y="3962833"/>
            <a:ext cx="2556298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5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257175" indent="0" algn="ctr">
              <a:buFontTx/>
              <a:buNone/>
              <a:defRPr sz="105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514350" indent="0" algn="ctr">
              <a:buFontTx/>
              <a:buNone/>
              <a:defRPr sz="105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771525" indent="0" algn="ctr">
              <a:buFontTx/>
              <a:buNone/>
              <a:defRPr sz="105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028700" indent="0" algn="ctr">
              <a:buFontTx/>
              <a:buNone/>
              <a:defRPr sz="105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6879167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013945" y="1031437"/>
            <a:ext cx="3629259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5204419" y="1032932"/>
            <a:ext cx="2531405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5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257175" indent="0">
              <a:buFontTx/>
              <a:buNone/>
              <a:defRPr sz="105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514350" indent="0">
              <a:buFontTx/>
              <a:buNone/>
              <a:defRPr sz="105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771525" indent="0">
              <a:buFontTx/>
              <a:buNone/>
              <a:defRPr sz="105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028700" indent="0">
              <a:buFontTx/>
              <a:buNone/>
              <a:defRPr sz="105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204419" y="2497135"/>
            <a:ext cx="2531405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5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05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05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05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05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5179527" y="3962833"/>
            <a:ext cx="2556298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5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257175" indent="0" algn="ctr">
              <a:buFontTx/>
              <a:buNone/>
              <a:defRPr sz="105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514350" indent="0" algn="ctr">
              <a:buFontTx/>
              <a:buNone/>
              <a:defRPr sz="105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771525" indent="0" algn="ctr">
              <a:buFontTx/>
              <a:buNone/>
              <a:defRPr sz="105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028700" indent="0" algn="ctr">
              <a:buFontTx/>
              <a:buNone/>
              <a:defRPr sz="105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99859" y="4982081"/>
            <a:ext cx="1698356" cy="133108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7889131" y="624269"/>
            <a:ext cx="815816" cy="10191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89131" y="2288674"/>
            <a:ext cx="1034156" cy="128092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66160" y="160763"/>
            <a:ext cx="633700" cy="79305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0759" y="1896932"/>
            <a:ext cx="309776" cy="81274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26121" y="3776472"/>
            <a:ext cx="797166" cy="1357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6161174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25462" y="-416425"/>
            <a:ext cx="1579197" cy="2230872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013945" y="1031437"/>
            <a:ext cx="3629259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5204419" y="1032932"/>
            <a:ext cx="2531405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5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257175" indent="0">
              <a:buFontTx/>
              <a:buNone/>
              <a:defRPr sz="105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514350" indent="0">
              <a:buFontTx/>
              <a:buNone/>
              <a:defRPr sz="105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771525" indent="0">
              <a:buFontTx/>
              <a:buNone/>
              <a:defRPr sz="105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028700" indent="0">
              <a:buFontTx/>
              <a:buNone/>
              <a:defRPr sz="105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204419" y="2497135"/>
            <a:ext cx="2531405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5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05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05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05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05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5179527" y="3962833"/>
            <a:ext cx="2556298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5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257175" indent="0" algn="ctr">
              <a:buFontTx/>
              <a:buNone/>
              <a:defRPr sz="105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514350" indent="0" algn="ctr">
              <a:buFontTx/>
              <a:buNone/>
              <a:defRPr sz="105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771525" indent="0" algn="ctr">
              <a:buFontTx/>
              <a:buNone/>
              <a:defRPr sz="105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028700" indent="0" algn="ctr">
              <a:buFontTx/>
              <a:buNone/>
              <a:defRPr sz="105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82059" y="105247"/>
            <a:ext cx="561146" cy="70225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1646" y="1617231"/>
            <a:ext cx="442913" cy="116205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59359" y="4179049"/>
            <a:ext cx="624193" cy="106285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03119" y="4768561"/>
            <a:ext cx="1123482" cy="946676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71326" y="5605931"/>
            <a:ext cx="1019964" cy="126334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86954" y="5631448"/>
            <a:ext cx="1038004" cy="662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3126617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04691" y="-347322"/>
            <a:ext cx="1761541" cy="2488462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013945" y="1031437"/>
            <a:ext cx="3629259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5204419" y="1032932"/>
            <a:ext cx="2531405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5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257175" indent="0">
              <a:buFontTx/>
              <a:buNone/>
              <a:defRPr sz="105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514350" indent="0">
              <a:buFontTx/>
              <a:buNone/>
              <a:defRPr sz="105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771525" indent="0">
              <a:buFontTx/>
              <a:buNone/>
              <a:defRPr sz="105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028700" indent="0">
              <a:buFontTx/>
              <a:buNone/>
              <a:defRPr sz="105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204419" y="2497135"/>
            <a:ext cx="2531405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5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05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05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05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05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5179527" y="3962833"/>
            <a:ext cx="2556298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5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257175" indent="0" algn="ctr">
              <a:buFontTx/>
              <a:buNone/>
              <a:defRPr sz="105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514350" indent="0" algn="ctr">
              <a:buFontTx/>
              <a:buNone/>
              <a:defRPr sz="105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771525" indent="0" algn="ctr">
              <a:buFontTx/>
              <a:buNone/>
              <a:defRPr sz="105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028700" indent="0" algn="ctr">
              <a:buFontTx/>
              <a:buNone/>
              <a:defRPr sz="105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18614" y="5166360"/>
            <a:ext cx="693602" cy="86801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8159" y="2020246"/>
            <a:ext cx="342715" cy="89916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459951" flipH="1">
            <a:off x="154372" y="3358523"/>
            <a:ext cx="728888" cy="120861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51871" y="89169"/>
            <a:ext cx="690259" cy="75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221373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013945" y="1031437"/>
            <a:ext cx="3629259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5204419" y="1032932"/>
            <a:ext cx="2531405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5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257175" indent="0">
              <a:buFontTx/>
              <a:buNone/>
              <a:defRPr sz="105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514350" indent="0">
              <a:buFontTx/>
              <a:buNone/>
              <a:defRPr sz="105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771525" indent="0">
              <a:buFontTx/>
              <a:buNone/>
              <a:defRPr sz="105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028700" indent="0">
              <a:buFontTx/>
              <a:buNone/>
              <a:defRPr sz="105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204419" y="2497135"/>
            <a:ext cx="2531405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5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05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05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05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05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5179527" y="3962833"/>
            <a:ext cx="2556298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5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257175" indent="0" algn="ctr">
              <a:buFontTx/>
              <a:buNone/>
              <a:defRPr sz="105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514350" indent="0" algn="ctr">
              <a:buFontTx/>
              <a:buNone/>
              <a:defRPr sz="105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771525" indent="0" algn="ctr">
              <a:buFontTx/>
              <a:buNone/>
              <a:defRPr sz="105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028700" indent="0" algn="ctr">
              <a:buFontTx/>
              <a:buNone/>
              <a:defRPr sz="105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68550" y="169358"/>
            <a:ext cx="574670" cy="71917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3053" y="5047488"/>
            <a:ext cx="371448" cy="97455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41910" y="3233119"/>
            <a:ext cx="1037498" cy="176661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09386" y="5688912"/>
            <a:ext cx="1312535" cy="116908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79984" y="-281815"/>
            <a:ext cx="1435444" cy="2027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831044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езульта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84705" y="1171076"/>
            <a:ext cx="1383444" cy="1954339"/>
          </a:xfrm>
          <a:prstGeom prst="rect">
            <a:avLst/>
          </a:prstGeom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235708" y="1964368"/>
            <a:ext cx="4657780" cy="1161046"/>
          </a:xfrm>
          <a:prstGeom prst="rect">
            <a:avLst/>
          </a:prstGeom>
        </p:spPr>
        <p:txBody>
          <a:bodyPr/>
          <a:lstStyle>
            <a:lvl1pPr>
              <a:defRPr sz="4050" b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41680" y="-1521677"/>
            <a:ext cx="651775" cy="81567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69763" y="6858000"/>
            <a:ext cx="857252" cy="93878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990891" y="4246511"/>
            <a:ext cx="797816" cy="100889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947457" y="247307"/>
            <a:ext cx="754382" cy="86258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9004" y="5255401"/>
            <a:ext cx="299046" cy="78459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144000" y="4366661"/>
            <a:ext cx="883503" cy="1281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13174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2.59259E-6 L 0.4944 0.03982 " pathEditMode="relative" rAng="0" ptsTypes="AA">
                                      <p:cBhvr>
                                        <p:cTn id="6" dur="3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714" y="199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2.77556E-17 L 0.26823 0.75972 " pathEditMode="relative" rAng="0" ptsTypes="AA">
                                      <p:cBhvr>
                                        <p:cTn id="8" dur="3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411" y="3798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2.59259E-6 L 0.74127 -0.53078 " pathEditMode="relative" rAng="0" ptsTypes="AA">
                                      <p:cBhvr>
                                        <p:cTn id="10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057" y="-2655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9636 0.32106 L -0.23802 -0.46945 " pathEditMode="relative" rAng="0" ptsTypes="AA">
                                      <p:cBhvr>
                                        <p:cTn id="12" dur="3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719" y="-39537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4" presetClass="path" presetSubtype="0" accel="45143" decel="45143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2.59259E-6 C -0.06966 0.12616 -0.2306 0.11273 -0.23867 0.10695 C -0.2405 0.10533 -0.42617 0.13426 -0.50482 0.10093 C -0.58373 0.06783 -0.65964 -0.01967 -0.71185 -0.09236 C -0.76185 -0.18102 -0.79128 -0.24815 -0.81133 -0.3169 C -0.83151 -0.38588 -0.84271 -0.53379 -0.85026 -0.55416 " pathEditMode="relative" rAng="0" ptsTypes="AAAAAA">
                                      <p:cBhvr>
                                        <p:cTn id="14" dur="3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513" y="-21852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3" presetClass="emph" presetSubtype="1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6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1F1F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065300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90" r:id="rId2"/>
    <p:sldLayoutId id="2147483681" r:id="rId3"/>
    <p:sldLayoutId id="2147483687" r:id="rId4"/>
    <p:sldLayoutId id="2147483688" r:id="rId5"/>
    <p:sldLayoutId id="2147483689" r:id="rId6"/>
    <p:sldLayoutId id="2147483692" r:id="rId7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44.png"/><Relationship Id="rId7" Type="http://schemas.openxmlformats.org/officeDocument/2006/relationships/image" Target="../media/image4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0.png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7" Type="http://schemas.openxmlformats.org/officeDocument/2006/relationships/image" Target="../media/image44.pn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7" Type="http://schemas.openxmlformats.org/officeDocument/2006/relationships/image" Target="../media/image77.pn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jpeg"/><Relationship Id="rId5" Type="http://schemas.openxmlformats.org/officeDocument/2006/relationships/image" Target="../media/image76.png"/><Relationship Id="rId4" Type="http://schemas.openxmlformats.org/officeDocument/2006/relationships/image" Target="../media/image44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48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32988" y="1745673"/>
            <a:ext cx="6858000" cy="257793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ru-RU" sz="4000" b="1" dirty="0" smtClean="0">
                <a:ln>
                  <a:solidFill>
                    <a:sysClr val="windowText" lastClr="000000"/>
                  </a:solidFill>
                </a:ln>
                <a:latin typeface="Times New Roman" pitchFamily="18" charset="0"/>
                <a:cs typeface="Times New Roman" pitchFamily="18" charset="0"/>
              </a:rPr>
              <a:t>Организация деятельности детей на экологической тропе </a:t>
            </a:r>
            <a:br>
              <a:rPr lang="ru-RU" sz="4000" b="1" dirty="0" smtClean="0">
                <a:ln>
                  <a:solidFill>
                    <a:sysClr val="windowText" lastClr="000000"/>
                  </a:solidFill>
                </a:ln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n>
                  <a:solidFill>
                    <a:sysClr val="windowText" lastClr="000000"/>
                  </a:solidFill>
                </a:ln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ln>
                  <a:solidFill>
                    <a:sysClr val="windowText" lastClr="000000"/>
                  </a:solidFill>
                </a:ln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n>
                  <a:solidFill>
                    <a:sysClr val="windowText" lastClr="000000"/>
                  </a:solidFill>
                </a:ln>
                <a:latin typeface="Times New Roman" pitchFamily="18" charset="0"/>
                <a:cs typeface="Times New Roman" pitchFamily="18" charset="0"/>
              </a:rPr>
              <a:t>«Мы познаем мир»</a:t>
            </a:r>
            <a:endParaRPr lang="ru-RU" sz="4000" b="1" dirty="0">
              <a:ln>
                <a:solidFill>
                  <a:sysClr val="windowText" lastClr="000000"/>
                </a:solidFill>
              </a:ln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213267" y="5099462"/>
            <a:ext cx="353609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Разработан коллективом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МБДОУ детского сада № 352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48546" y="5971309"/>
            <a:ext cx="1026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2017 год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908021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alphaModFix amt="4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43992" y="4605170"/>
            <a:ext cx="830957" cy="25414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8562" y="2262646"/>
            <a:ext cx="718879" cy="36605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78623" y="1680152"/>
            <a:ext cx="1045030" cy="89511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6655" y="3056164"/>
            <a:ext cx="699634" cy="693497"/>
          </a:xfrm>
          <a:prstGeom prst="rect">
            <a:avLst/>
          </a:prstGeom>
        </p:spPr>
      </p:pic>
      <p:sp>
        <p:nvSpPr>
          <p:cNvPr id="15" name="Скругленный прямоугольник 14"/>
          <p:cNvSpPr/>
          <p:nvPr/>
        </p:nvSpPr>
        <p:spPr>
          <a:xfrm>
            <a:off x="4929536" y="1411743"/>
            <a:ext cx="3698269" cy="2962513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«Юные туристы»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Формировать экологическую культуру через  взаимодействие с окружающим миром,  способствовать выработке элементарных правил  поведения  в природе, развивать познавательный интерес к окружающему миру.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«Что в походе пригодится?»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Ребёнок берёт необходимый предмет, бежит по прямой 2м и кладёт предмет в рюкзак; обратно возвращается  бегом.</a:t>
            </a:r>
          </a:p>
        </p:txBody>
      </p:sp>
      <p:pic>
        <p:nvPicPr>
          <p:cNvPr id="16" name="Рисунок 15" descr="DSC06670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62962" y="1484670"/>
            <a:ext cx="4288527" cy="28540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7" name="Группа 15"/>
          <p:cNvGrpSpPr/>
          <p:nvPr/>
        </p:nvGrpSpPr>
        <p:grpSpPr>
          <a:xfrm>
            <a:off x="2189332" y="207819"/>
            <a:ext cx="5541187" cy="902400"/>
            <a:chOff x="600997" y="0"/>
            <a:chExt cx="5541187" cy="738000"/>
          </a:xfrm>
        </p:grpSpPr>
        <p:sp>
          <p:nvSpPr>
            <p:cNvPr id="18" name="Скругленный прямоугольник 17"/>
            <p:cNvSpPr/>
            <p:nvPr/>
          </p:nvSpPr>
          <p:spPr>
            <a:xfrm>
              <a:off x="600997" y="0"/>
              <a:ext cx="5541187" cy="738000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sp>
        <p:sp>
          <p:nvSpPr>
            <p:cNvPr id="20" name="Скругленный прямоугольник 4"/>
            <p:cNvSpPr/>
            <p:nvPr/>
          </p:nvSpPr>
          <p:spPr>
            <a:xfrm>
              <a:off x="637023" y="36026"/>
              <a:ext cx="5469135" cy="665948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spcFirstLastPara="0" vert="horz" wrap="square" lIns="181453" tIns="0" rIns="181453" bIns="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b="1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Palatino Linotype" pitchFamily="18" charset="0"/>
                </a:rPr>
                <a:t>Стоянка туристов</a:t>
              </a:r>
            </a:p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Palatino Linotype" pitchFamily="18" charset="0"/>
                </a:rPr>
                <a:t>Подвижные игры</a:t>
              </a:r>
              <a:endParaRPr lang="ru-RU" sz="2000" b="1" kern="1200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Palatino Linotype" pitchFamily="18" charset="0"/>
              </a:endParaRPr>
            </a:p>
          </p:txBody>
        </p:sp>
      </p:grpSp>
      <p:sp>
        <p:nvSpPr>
          <p:cNvPr id="11" name="Скругленный прямоугольник 10"/>
          <p:cNvSpPr/>
          <p:nvPr/>
        </p:nvSpPr>
        <p:spPr>
          <a:xfrm>
            <a:off x="663677" y="4516592"/>
            <a:ext cx="3701845" cy="2009061"/>
          </a:xfrm>
          <a:prstGeom prst="round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«Болото».</a:t>
            </a:r>
            <a:r>
              <a:rPr lang="ru-RU" sz="14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Дети шагают по «кочкам». Расстояние между предметами  (например массажными ковриками) равно ширине шага, обратно – бегом</a:t>
            </a:r>
          </a:p>
          <a:p>
            <a:r>
              <a:rPr lang="ru-RU" sz="1400" b="1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«Шалаш»</a:t>
            </a:r>
            <a:r>
              <a:rPr lang="ru-RU" sz="14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дети строят домик из палочек складывая «колодцем».</a:t>
            </a:r>
          </a:p>
          <a:p>
            <a:r>
              <a:rPr lang="ru-RU" sz="14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Каждый участник бежит и кладёт одну палочку. Возвращается бегом.</a:t>
            </a:r>
            <a:endParaRPr lang="ru-RU" sz="1400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Рисунок 11" descr="DSC06674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220929" y="4508987"/>
            <a:ext cx="3229897" cy="21495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77589327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alphaModFix amt="4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4"/>
          <p:cNvSpPr/>
          <p:nvPr/>
        </p:nvSpPr>
        <p:spPr>
          <a:xfrm>
            <a:off x="2059104" y="380535"/>
            <a:ext cx="5469135" cy="66594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spcFirstLastPara="0" vert="horz" wrap="square" lIns="181453" tIns="0" rIns="181453" bIns="0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800" b="1" kern="1200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Palatino Linotype" pitchFamily="18" charset="0"/>
              </a:rPr>
              <a:t>Экологическая тропа</a:t>
            </a:r>
            <a:endParaRPr lang="ru-RU" sz="2800" b="1" kern="1200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Palatino Linotype" pitchFamily="18" charset="0"/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2023078" y="193964"/>
            <a:ext cx="5541187" cy="888545"/>
            <a:chOff x="600997" y="0"/>
            <a:chExt cx="5541187" cy="738000"/>
          </a:xfrm>
        </p:grpSpPr>
        <p:sp>
          <p:nvSpPr>
            <p:cNvPr id="16" name="Скругленный прямоугольник 15"/>
            <p:cNvSpPr/>
            <p:nvPr/>
          </p:nvSpPr>
          <p:spPr>
            <a:xfrm>
              <a:off x="600997" y="0"/>
              <a:ext cx="5541187" cy="738000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sp>
        <p:sp>
          <p:nvSpPr>
            <p:cNvPr id="17" name="Скругленный прямоугольник 4"/>
            <p:cNvSpPr/>
            <p:nvPr/>
          </p:nvSpPr>
          <p:spPr>
            <a:xfrm>
              <a:off x="637023" y="36026"/>
              <a:ext cx="5469135" cy="665948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spcFirstLastPara="0" vert="horz" wrap="square" lIns="181453" tIns="0" rIns="181453" bIns="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b="1" kern="1200" cap="none" spc="0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effectLst/>
                  <a:latin typeface="Palatino Linotype" pitchFamily="18" charset="0"/>
                </a:rPr>
                <a:t>Цветочная поляна</a:t>
              </a:r>
            </a:p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Palatino Linotype" pitchFamily="18" charset="0"/>
                </a:rPr>
                <a:t>Творческая мастерская</a:t>
              </a:r>
              <a:endParaRPr lang="ru-RU" sz="2000" b="1" kern="1200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Palatino Linotype" pitchFamily="18" charset="0"/>
              </a:endParaRPr>
            </a:p>
          </p:txBody>
        </p:sp>
      </p:grp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5597239" y="1353743"/>
            <a:ext cx="3352800" cy="517761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rgbClr val="00B050"/>
            </a:solidFill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«Цветник»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Задачи: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упражнять в умении резать ножницами прямые линии, соблюдая технику безопасности. Развивать глазомер, мелкую моторику рук. Продолжать упражнять в умении аккуратно работать с клеем. Развивать фантазию, творчество, эстетический вкус. Воспитывать усидчивость, трудолюбие.</a:t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Материал: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цветная бумага, клей, ножницы.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Выполнение работы.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Берём бумагу зелёного цвета. Сворачиваем её пополам. Чертим линии по которым дети сделают разрезы до обозначенной черты. Закручиваем в рулон бумагу и склеиваем край. Теперь приступаем к изготовлению цветов. Берём готовые заготовки. Приклеиваем их к получившейся травке.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4" name="Рисунок 23" descr="DSC0668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1673" y="1179543"/>
            <a:ext cx="4100945" cy="2729201"/>
          </a:xfrm>
          <a:prstGeom prst="round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5" name="Рисунок 24" descr="DSC0668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10145" y="3991775"/>
            <a:ext cx="4017819" cy="2673879"/>
          </a:xfrm>
          <a:prstGeom prst="round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77589327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4"/>
          <p:cNvSpPr/>
          <p:nvPr/>
        </p:nvSpPr>
        <p:spPr>
          <a:xfrm>
            <a:off x="2059104" y="380535"/>
            <a:ext cx="5469135" cy="66594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spcFirstLastPara="0" vert="horz" wrap="square" lIns="181453" tIns="0" rIns="181453" bIns="0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800" b="1" kern="1200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Palatino Linotype" pitchFamily="18" charset="0"/>
              </a:rPr>
              <a:t>Экологическая тропа</a:t>
            </a:r>
            <a:endParaRPr lang="ru-RU" sz="2800" b="1" kern="1200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Palatino Linotype" pitchFamily="18" charset="0"/>
            </a:endParaRPr>
          </a:p>
        </p:txBody>
      </p:sp>
      <p:grpSp>
        <p:nvGrpSpPr>
          <p:cNvPr id="2" name="Группа 14"/>
          <p:cNvGrpSpPr/>
          <p:nvPr/>
        </p:nvGrpSpPr>
        <p:grpSpPr>
          <a:xfrm>
            <a:off x="2023078" y="166255"/>
            <a:ext cx="5541187" cy="916254"/>
            <a:chOff x="600997" y="0"/>
            <a:chExt cx="5541187" cy="738000"/>
          </a:xfrm>
        </p:grpSpPr>
        <p:sp>
          <p:nvSpPr>
            <p:cNvPr id="16" name="Скругленный прямоугольник 15"/>
            <p:cNvSpPr/>
            <p:nvPr/>
          </p:nvSpPr>
          <p:spPr>
            <a:xfrm>
              <a:off x="600997" y="0"/>
              <a:ext cx="5541187" cy="738000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sp>
        <p:sp>
          <p:nvSpPr>
            <p:cNvPr id="17" name="Скругленный прямоугольник 4"/>
            <p:cNvSpPr/>
            <p:nvPr/>
          </p:nvSpPr>
          <p:spPr>
            <a:xfrm>
              <a:off x="637023" y="36026"/>
              <a:ext cx="5469135" cy="665948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spcFirstLastPara="0" vert="horz" wrap="square" lIns="181453" tIns="0" rIns="181453" bIns="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b="1" kern="1200" cap="none" spc="0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effectLst/>
                  <a:latin typeface="Palatino Linotype" pitchFamily="18" charset="0"/>
                </a:rPr>
                <a:t>Цветочная поляна</a:t>
              </a:r>
            </a:p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Palatino Linotype" pitchFamily="18" charset="0"/>
                </a:rPr>
                <a:t>Подвижные игры</a:t>
              </a:r>
              <a:endParaRPr lang="ru-RU" sz="2000" b="1" kern="1200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Palatino Linotype" pitchFamily="18" charset="0"/>
              </a:endParaRPr>
            </a:p>
          </p:txBody>
        </p:sp>
      </p:grp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381942" y="1189685"/>
            <a:ext cx="4128657" cy="558641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rgbClr val="00B050"/>
            </a:solidFill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Кто быстрее выложит цветок.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Дети делятся на 2 равные команды. На полу выкладываются 2 ромашки из лепестков. (лепестков должно быть столько, сколько детей в команде). Командам предлагается перенести цветы на определенное расстояние (5-7 метров) и выложить лепестки вокруг приготовленных серединок.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Незабудка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Выбирается «незабудка» и водящий. Остальные дети – цветы, им раздаются по одной карточке с изображением какого-либо цветка. «Цветы» разбегаются по всей комнате. Водящий выбирает три цветка, ставит детей в одну линию и произносит: «Всем цветам всегда я рад. Посажу цветочки в ряд. Мак, ромашка, василек (или другие три цветка)». Водящий ставит цветы в определенной последовательности. Далее три выбранных «цветка» «теряются» среди других. «Незабудка» должна найти их, поставить в нужном порядке и назвать.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DSC0665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84695" y="1190665"/>
            <a:ext cx="3892982" cy="2590800"/>
          </a:xfrm>
          <a:prstGeom prst="round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9" name="Рисунок 8" descr="DSC0665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93671" y="4241502"/>
            <a:ext cx="3810000" cy="2535576"/>
          </a:xfrm>
          <a:prstGeom prst="round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77589327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alphaModFix amt="3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2"/>
          <p:cNvGrpSpPr/>
          <p:nvPr/>
        </p:nvGrpSpPr>
        <p:grpSpPr>
          <a:xfrm>
            <a:off x="2023078" y="180109"/>
            <a:ext cx="5541187" cy="1122218"/>
            <a:chOff x="600997" y="0"/>
            <a:chExt cx="5541187" cy="738000"/>
          </a:xfrm>
        </p:grpSpPr>
        <p:sp>
          <p:nvSpPr>
            <p:cNvPr id="15" name="Скругленный прямоугольник 14"/>
            <p:cNvSpPr/>
            <p:nvPr/>
          </p:nvSpPr>
          <p:spPr>
            <a:xfrm>
              <a:off x="600997" y="0"/>
              <a:ext cx="5541187" cy="738000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sp>
        <p:sp>
          <p:nvSpPr>
            <p:cNvPr id="18" name="Скругленный прямоугольник 4"/>
            <p:cNvSpPr/>
            <p:nvPr/>
          </p:nvSpPr>
          <p:spPr>
            <a:xfrm>
              <a:off x="637023" y="36026"/>
              <a:ext cx="5469135" cy="665948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spcFirstLastPara="0" vert="horz" wrap="square" lIns="181453" tIns="0" rIns="181453" bIns="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b="1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Palatino Linotype" pitchFamily="18" charset="0"/>
                </a:rPr>
                <a:t>Цветочная поляна </a:t>
              </a:r>
            </a:p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Palatino Linotype" pitchFamily="18" charset="0"/>
                </a:rPr>
                <a:t>Создание мультфильма «Озеленение территории  детского сада»</a:t>
              </a:r>
              <a:endParaRPr lang="ru-RU" sz="2000" b="1" kern="1200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Palatino Linotype" pitchFamily="18" charset="0"/>
              </a:endParaRPr>
            </a:p>
          </p:txBody>
        </p:sp>
      </p:grp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369179">
            <a:off x="4771340" y="3137248"/>
            <a:ext cx="3934187" cy="261822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724" r="10440"/>
          <a:stretch/>
        </p:blipFill>
        <p:spPr>
          <a:xfrm rot="21391951">
            <a:off x="3032693" y="3291577"/>
            <a:ext cx="2815899" cy="260869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465"/>
          <a:stretch/>
        </p:blipFill>
        <p:spPr>
          <a:xfrm rot="21397711">
            <a:off x="177231" y="3491415"/>
            <a:ext cx="2832372" cy="2563371"/>
          </a:xfrm>
          <a:prstGeom prst="rect">
            <a:avLst/>
          </a:prstGeom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 rot="21388941">
            <a:off x="98004" y="2865279"/>
            <a:ext cx="8685275" cy="3461286"/>
          </a:xfrm>
          <a:prstGeom prst="rect">
            <a:avLst/>
          </a:prstGeom>
          <a:noFill/>
          <a:ln>
            <a:noFill/>
          </a:ln>
          <a:effectLst>
            <a:outerShdw blurRad="152400" dist="63500" dir="2700000" algn="tl" rotWithShape="0">
              <a:schemeClr val="tx1"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5274782" y="1502916"/>
            <a:ext cx="3295197" cy="830997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wrap="none" rtlCol="0">
            <a:spAutoFit/>
          </a:bodyPr>
          <a:lstStyle/>
          <a:p>
            <a:r>
              <a:rPr lang="ru-RU" sz="1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3.Отсняли несколько сотен кадров, </a:t>
            </a:r>
          </a:p>
          <a:p>
            <a:r>
              <a:rPr lang="ru-RU" sz="1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свели их в видео редакторе, </a:t>
            </a:r>
          </a:p>
          <a:p>
            <a:r>
              <a:rPr lang="ru-RU" sz="1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озвучили и мультфильм готов.</a:t>
            </a:r>
            <a:endParaRPr lang="ru-RU" sz="16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91886" y="1273483"/>
            <a:ext cx="376843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1.Сначала с детьми придумали историю, которую хотели бы переложить на экран. Затем приступили к изготовлению фона и декораций.</a:t>
            </a:r>
          </a:p>
          <a:p>
            <a:r>
              <a:rPr lang="ru-RU" dirty="0" smtClean="0">
                <a:solidFill>
                  <a:srgbClr val="7030A0"/>
                </a:solidFill>
                <a:latin typeface="Georgia" panose="02040502050405020303" pitchFamily="18" charset="0"/>
              </a:rPr>
              <a:t> </a:t>
            </a:r>
          </a:p>
          <a:p>
            <a:endParaRPr lang="ru-RU" dirty="0">
              <a:solidFill>
                <a:srgbClr val="7030A0"/>
              </a:solidFill>
              <a:latin typeface="Georgia" panose="02040502050405020303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290294" y="2280361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2.Далее начался самый трудоемкий процесс.</a:t>
            </a:r>
          </a:p>
          <a:p>
            <a:r>
              <a:rPr lang="ru-RU" sz="1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 кадровая съёмка мультфильма.</a:t>
            </a:r>
            <a:endParaRPr lang="ru-RU" sz="16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7589327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83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5"/>
          <p:cNvGrpSpPr/>
          <p:nvPr/>
        </p:nvGrpSpPr>
        <p:grpSpPr>
          <a:xfrm>
            <a:off x="2023078" y="180109"/>
            <a:ext cx="5541187" cy="902400"/>
            <a:chOff x="600997" y="0"/>
            <a:chExt cx="5541187" cy="738000"/>
          </a:xfrm>
        </p:grpSpPr>
        <p:sp>
          <p:nvSpPr>
            <p:cNvPr id="17" name="Скругленный прямоугольник 16"/>
            <p:cNvSpPr/>
            <p:nvPr/>
          </p:nvSpPr>
          <p:spPr>
            <a:xfrm>
              <a:off x="600997" y="0"/>
              <a:ext cx="5541187" cy="738000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</p:sp>
        <p:sp>
          <p:nvSpPr>
            <p:cNvPr id="18" name="Скругленный прямоугольник 4"/>
            <p:cNvSpPr/>
            <p:nvPr/>
          </p:nvSpPr>
          <p:spPr>
            <a:xfrm>
              <a:off x="637023" y="36026"/>
              <a:ext cx="5469135" cy="665948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spcFirstLastPara="0" vert="horz" wrap="square" lIns="181453" tIns="0" rIns="181453" bIns="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b="1" dirty="0" smtClean="0">
                  <a:ln w="10541" cmpd="sng">
                    <a:solidFill>
                      <a:schemeClr val="accent2">
                        <a:lumMod val="50000"/>
                      </a:schemeClr>
                    </a:solidFill>
                    <a:prstDash val="solid"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Palatino Linotype" pitchFamily="18" charset="0"/>
                </a:rPr>
                <a:t>Зеленая аптека</a:t>
              </a:r>
            </a:p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dirty="0" smtClean="0">
                  <a:ln w="10541" cmpd="sng">
                    <a:solidFill>
                      <a:schemeClr val="accent2">
                        <a:lumMod val="50000"/>
                      </a:schemeClr>
                    </a:solidFill>
                    <a:prstDash val="solid"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Palatino Linotype" pitchFamily="18" charset="0"/>
                </a:rPr>
                <a:t>Дидактические игры. загадки</a:t>
              </a:r>
            </a:p>
          </p:txBody>
        </p:sp>
      </p:grpSp>
      <p:pic>
        <p:nvPicPr>
          <p:cNvPr id="6" name="Рисунок 5" descr="DSC0669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1965" y="4006889"/>
            <a:ext cx="4062845" cy="27038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DSC0669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55721" y="1107581"/>
            <a:ext cx="3931623" cy="26165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Скругленный прямоугольник 2"/>
          <p:cNvSpPr/>
          <p:nvPr/>
        </p:nvSpPr>
        <p:spPr>
          <a:xfrm>
            <a:off x="131965" y="1183813"/>
            <a:ext cx="4583430" cy="2434709"/>
          </a:xfrm>
          <a:prstGeom prst="roundRect">
            <a:avLst/>
          </a:prstGeom>
          <a:solidFill>
            <a:srgbClr val="D3E8C6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1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Оформление папки- передвижки «Лекарственные растения»</a:t>
            </a:r>
          </a:p>
          <a:p>
            <a:pPr>
              <a:spcAft>
                <a:spcPts val="100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Чтение сказки про муравья «Лекарственные растения»</a:t>
            </a:r>
          </a:p>
          <a:p>
            <a:pPr>
              <a:spcAft>
                <a:spcPts val="100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Оформление методической- копилки «Азбука лечебных трав»</a:t>
            </a:r>
          </a:p>
          <a:p>
            <a:pPr>
              <a:spcAft>
                <a:spcPts val="100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Дидактическая игра «Отгадай загадки и найди отгадку» про лекарственные 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растения</a:t>
            </a: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315344" y="3832923"/>
            <a:ext cx="4572000" cy="2862628"/>
          </a:xfrm>
          <a:prstGeom prst="roundRect">
            <a:avLst/>
          </a:prstGeom>
          <a:solidFill>
            <a:srgbClr val="D3E8C6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Обучающие игры по теме: «Растения –доктора простудных заболеваний»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-дидактическая игра « Узнай по описанию»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«Угадай, что лечит»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«Кто быстрее найдет лекарственные растения по названию»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Оформление папки-передвижки «Рецепты народной медицины»</a:t>
            </a:r>
          </a:p>
        </p:txBody>
      </p:sp>
    </p:spTree>
    <p:extLst>
      <p:ext uri="{BB962C8B-B14F-4D97-AF65-F5344CB8AC3E}">
        <p14:creationId xmlns:p14="http://schemas.microsoft.com/office/powerpoint/2010/main" xmlns="" val="13905565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400" advClick="0">
        <p14:doors dir="vert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8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5"/>
          <p:cNvGrpSpPr/>
          <p:nvPr/>
        </p:nvGrpSpPr>
        <p:grpSpPr>
          <a:xfrm>
            <a:off x="2023078" y="180109"/>
            <a:ext cx="5541187" cy="1122218"/>
            <a:chOff x="600997" y="0"/>
            <a:chExt cx="5541187" cy="738000"/>
          </a:xfrm>
        </p:grpSpPr>
        <p:sp>
          <p:nvSpPr>
            <p:cNvPr id="17" name="Скругленный прямоугольник 16"/>
            <p:cNvSpPr/>
            <p:nvPr/>
          </p:nvSpPr>
          <p:spPr>
            <a:xfrm>
              <a:off x="600997" y="0"/>
              <a:ext cx="5541187" cy="738000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</p:sp>
        <p:sp>
          <p:nvSpPr>
            <p:cNvPr id="18" name="Скругленный прямоугольник 4"/>
            <p:cNvSpPr/>
            <p:nvPr/>
          </p:nvSpPr>
          <p:spPr>
            <a:xfrm>
              <a:off x="637023" y="36026"/>
              <a:ext cx="5469135" cy="665948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spcFirstLastPara="0" vert="horz" wrap="square" lIns="181453" tIns="0" rIns="181453" bIns="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b="1" dirty="0" smtClean="0">
                  <a:ln w="10541" cmpd="sng">
                    <a:solidFill>
                      <a:schemeClr val="accent2">
                        <a:lumMod val="50000"/>
                      </a:schemeClr>
                    </a:solidFill>
                    <a:prstDash val="solid"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Palatino Linotype" pitchFamily="18" charset="0"/>
                </a:rPr>
                <a:t>Тропа здоровья</a:t>
              </a:r>
            </a:p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dirty="0" smtClean="0">
                  <a:ln w="10541" cmpd="sng">
                    <a:solidFill>
                      <a:schemeClr val="accent2">
                        <a:lumMod val="50000"/>
                      </a:schemeClr>
                    </a:solidFill>
                    <a:prstDash val="solid"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Palatino Linotype" pitchFamily="18" charset="0"/>
                </a:rPr>
                <a:t>Конкурсы.  Игры</a:t>
              </a:r>
            </a:p>
          </p:txBody>
        </p:sp>
      </p:grpSp>
      <p:pic>
        <p:nvPicPr>
          <p:cNvPr id="7" name="Рисунок 6" descr="DSC0672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3910" y="1420852"/>
            <a:ext cx="3081961" cy="20510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Скругленный прямоугольник 2"/>
          <p:cNvSpPr/>
          <p:nvPr/>
        </p:nvSpPr>
        <p:spPr>
          <a:xfrm>
            <a:off x="4085304" y="1312863"/>
            <a:ext cx="4778477" cy="259815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Основными целями организации «Тропы здоровья» являются: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приобщение детей к здоровому образу жизни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-повышение сопротивляемости инфекционным заболеваниям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-улучшение эмоционально-психологического состояния детей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-профилактика плоскостопия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-улучшение координации движений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-улучшение функций сердечно-сосудистой и дыхательной систем.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DSC0670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84955" y="4042126"/>
            <a:ext cx="3920927" cy="26093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Скругленный прямоугольник 3"/>
          <p:cNvSpPr/>
          <p:nvPr/>
        </p:nvSpPr>
        <p:spPr>
          <a:xfrm>
            <a:off x="2713703" y="4112476"/>
            <a:ext cx="2197509" cy="252429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«Тропе здоровья» размещено оборудование, которое представляет возможность тренировать все группы мышц, все функциональные системы организма.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 descr="SDC1686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5400000">
            <a:off x="-65547" y="3949293"/>
            <a:ext cx="3041444" cy="22810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13905565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400" advClick="0">
        <p14:doors dir="vert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alphaModFix amt="8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5"/>
          <p:cNvGrpSpPr/>
          <p:nvPr/>
        </p:nvGrpSpPr>
        <p:grpSpPr>
          <a:xfrm>
            <a:off x="2023078" y="344509"/>
            <a:ext cx="5541187" cy="1013236"/>
            <a:chOff x="600997" y="0"/>
            <a:chExt cx="5541187" cy="738000"/>
          </a:xfrm>
        </p:grpSpPr>
        <p:sp>
          <p:nvSpPr>
            <p:cNvPr id="17" name="Скругленный прямоугольник 16"/>
            <p:cNvSpPr/>
            <p:nvPr/>
          </p:nvSpPr>
          <p:spPr>
            <a:xfrm>
              <a:off x="600997" y="0"/>
              <a:ext cx="5541187" cy="738000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</p:sp>
        <p:sp>
          <p:nvSpPr>
            <p:cNvPr id="18" name="Скругленный прямоугольник 4"/>
            <p:cNvSpPr/>
            <p:nvPr/>
          </p:nvSpPr>
          <p:spPr>
            <a:xfrm>
              <a:off x="637023" y="36026"/>
              <a:ext cx="5469135" cy="665948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spcFirstLastPara="0" vert="horz" wrap="square" lIns="181453" tIns="0" rIns="181453" bIns="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b="1" dirty="0" smtClean="0">
                  <a:ln w="10541" cmpd="sng">
                    <a:solidFill>
                      <a:schemeClr val="accent2">
                        <a:lumMod val="50000"/>
                      </a:schemeClr>
                    </a:solidFill>
                    <a:prstDash val="solid"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Palatino Linotype" pitchFamily="18" charset="0"/>
                </a:rPr>
                <a:t>Наш огород</a:t>
              </a:r>
            </a:p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dirty="0" smtClean="0">
                  <a:ln w="10541" cmpd="sng">
                    <a:solidFill>
                      <a:schemeClr val="accent2">
                        <a:lumMod val="50000"/>
                      </a:schemeClr>
                    </a:solidFill>
                    <a:prstDash val="solid"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Palatino Linotype" pitchFamily="18" charset="0"/>
                </a:rPr>
                <a:t>Творческая мастерская</a:t>
              </a:r>
            </a:p>
          </p:txBody>
        </p:sp>
      </p:grpSp>
      <p:pic>
        <p:nvPicPr>
          <p:cNvPr id="6" name="Рисунок 5" descr="DSC0667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6559" y="4209882"/>
            <a:ext cx="3888241" cy="25876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DSC0670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98167" y="1407207"/>
            <a:ext cx="3946328" cy="26263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Скругленный прямоугольник 2"/>
          <p:cNvSpPr/>
          <p:nvPr/>
        </p:nvSpPr>
        <p:spPr>
          <a:xfrm>
            <a:off x="74487" y="1407207"/>
            <a:ext cx="4572000" cy="2730393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Чтение произведений Н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Носова 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 Про пчелку», «Огурцы»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Чтение рассказов «Хитрый огурчик»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Дидактические игры: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-«Угадай на вкус»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-«Вершки и корешки»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-«Отгадай загадку подскажи отгадку»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46487" y="4431414"/>
            <a:ext cx="4298008" cy="2314392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Пение песни «Урожай собирай»</a:t>
            </a:r>
            <a:endParaRPr lang="ru-RU" sz="14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Лепка «Овощи на тарелке»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Коллективная аппликация « Дары осени»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Заучивание стихотворения « В огороде много гряд»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Выращивание овощей для контактного зоопарка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 descr="SDC1723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15640" y="2667000"/>
            <a:ext cx="2946399" cy="22097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3905565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400" advClick="0">
        <p14:doors dir="vert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alphaModFix amt="7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5"/>
          <p:cNvGrpSpPr/>
          <p:nvPr/>
        </p:nvGrpSpPr>
        <p:grpSpPr>
          <a:xfrm>
            <a:off x="1964084" y="176981"/>
            <a:ext cx="5541187" cy="1082509"/>
            <a:chOff x="600997" y="0"/>
            <a:chExt cx="5541187" cy="738000"/>
          </a:xfrm>
          <a:solidFill>
            <a:srgbClr val="FF33CC"/>
          </a:solidFill>
        </p:grpSpPr>
        <p:sp>
          <p:nvSpPr>
            <p:cNvPr id="17" name="Скругленный прямоугольник 16"/>
            <p:cNvSpPr/>
            <p:nvPr/>
          </p:nvSpPr>
          <p:spPr>
            <a:xfrm>
              <a:off x="600997" y="0"/>
              <a:ext cx="5541187" cy="738000"/>
            </a:xfrm>
            <a:prstGeom prst="roundRect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sp>
        <p:sp>
          <p:nvSpPr>
            <p:cNvPr id="18" name="Скругленный прямоугольник 4"/>
            <p:cNvSpPr/>
            <p:nvPr/>
          </p:nvSpPr>
          <p:spPr>
            <a:xfrm>
              <a:off x="637023" y="36026"/>
              <a:ext cx="5469135" cy="665948"/>
            </a:xfrm>
            <a:prstGeom prst="rect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spcFirstLastPara="0" vert="horz" wrap="square" lIns="181453" tIns="0" rIns="181453" bIns="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b="1" dirty="0" smtClean="0">
                  <a:ln w="10541" cmpd="sng">
                    <a:solidFill>
                      <a:sysClr val="windowText" lastClr="000000"/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Palatino Linotype" pitchFamily="18" charset="0"/>
                </a:rPr>
                <a:t>Птичий двор</a:t>
              </a:r>
            </a:p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b="1" dirty="0" smtClean="0">
                  <a:ln w="10541" cmpd="sng">
                    <a:solidFill>
                      <a:sysClr val="windowText" lastClr="000000"/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Palatino Linotype" pitchFamily="18" charset="0"/>
                </a:rPr>
                <a:t>Познавательные задания</a:t>
              </a:r>
            </a:p>
          </p:txBody>
        </p:sp>
      </p:grpSp>
      <p:pic>
        <p:nvPicPr>
          <p:cNvPr id="9" name="Рисунок 8" descr="DSC0679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19265" y="2659147"/>
            <a:ext cx="5112567" cy="34024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1179871" y="1349253"/>
            <a:ext cx="7300452" cy="885349"/>
          </a:xfrm>
          <a:prstGeom prst="roundRect">
            <a:avLst/>
          </a:prstGeom>
          <a:solidFill>
            <a:srgbClr val="D3E8C6"/>
          </a:solidFill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«Угадай по описанию»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Воспитатель даёт описание одного из видов домашней птицы, дети называют. Воспитатель называет самых внимательных детей.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210410" y="2302594"/>
            <a:ext cx="3579925" cy="4343817"/>
          </a:xfrm>
          <a:prstGeom prst="roundRect">
            <a:avLst/>
          </a:prstGeom>
          <a:solidFill>
            <a:srgbClr val="D3E8C6"/>
          </a:solidFill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«Курочки и петушок».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«Курочки» и «петушок» сидят на корточках с</a:t>
            </a:r>
            <a:r>
              <a:rPr kumimoji="0" lang="ru-RU" sz="14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одной стороны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как будто на насесте. «Петушок» выходит из дома, помахивая крыльями-руками, останавливается в центре зала (нашел зернышко) и звонко зовет «курочек»: «Ку-ка-ре-ку!». «Курочки», весело помахивая «крыльями», легко на носках бегут к «петушку» и бегают вокруг него, останавливаются и показывают, как клюют зернышки. «Петушок» отходит и снова зовет курочек.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                  Возле дома, во дворе,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Петушок гуляет.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                  И любимую свою,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                  Песню распевает.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905565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400" advClick="0">
        <p14:doors dir="vert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8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5"/>
          <p:cNvGrpSpPr/>
          <p:nvPr/>
        </p:nvGrpSpPr>
        <p:grpSpPr>
          <a:xfrm>
            <a:off x="2023078" y="344509"/>
            <a:ext cx="5541187" cy="1040946"/>
            <a:chOff x="600997" y="0"/>
            <a:chExt cx="5541187" cy="738000"/>
          </a:xfrm>
          <a:solidFill>
            <a:srgbClr val="FF33CC"/>
          </a:solidFill>
        </p:grpSpPr>
        <p:sp>
          <p:nvSpPr>
            <p:cNvPr id="17" name="Скругленный прямоугольник 16"/>
            <p:cNvSpPr/>
            <p:nvPr/>
          </p:nvSpPr>
          <p:spPr>
            <a:xfrm>
              <a:off x="600997" y="0"/>
              <a:ext cx="5541187" cy="738000"/>
            </a:xfrm>
            <a:prstGeom prst="roundRect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sp>
        <p:sp>
          <p:nvSpPr>
            <p:cNvPr id="18" name="Скругленный прямоугольник 4"/>
            <p:cNvSpPr/>
            <p:nvPr/>
          </p:nvSpPr>
          <p:spPr>
            <a:xfrm>
              <a:off x="637023" y="36026"/>
              <a:ext cx="5469135" cy="665948"/>
            </a:xfrm>
            <a:prstGeom prst="rect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spcFirstLastPara="0" vert="horz" wrap="square" lIns="181453" tIns="0" rIns="181453" bIns="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8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Palatino Linotype" pitchFamily="18" charset="0"/>
              </a:endParaRPr>
            </a:p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8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Palatino Linotype" pitchFamily="18" charset="0"/>
              </a:endParaRPr>
            </a:p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b="1" dirty="0" smtClean="0">
                  <a:ln w="10541" cmpd="sng">
                    <a:solidFill>
                      <a:sysClr val="windowText" lastClr="000000"/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Palatino Linotype" pitchFamily="18" charset="0"/>
                </a:rPr>
                <a:t>Птичий двор</a:t>
              </a:r>
            </a:p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dirty="0" smtClean="0">
                  <a:ln w="10541" cmpd="sng">
                    <a:solidFill>
                      <a:sysClr val="windowText" lastClr="000000"/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Palatino Linotype" pitchFamily="18" charset="0"/>
                </a:rPr>
                <a:t>Игровая деятельность</a:t>
              </a:r>
            </a:p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8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Palatino Linotype" pitchFamily="18" charset="0"/>
              </a:endParaRPr>
            </a:p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Palatino Linotype" pitchFamily="18" charset="0"/>
              </a:endParaRPr>
            </a:p>
          </p:txBody>
        </p:sp>
      </p:grpSp>
      <p:pic>
        <p:nvPicPr>
          <p:cNvPr id="9" name="Рисунок 8" descr="DSC0680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96465" y="1455174"/>
            <a:ext cx="3945418" cy="2625696"/>
          </a:xfrm>
          <a:prstGeom prst="rect">
            <a:avLst/>
          </a:prstGeom>
        </p:spPr>
      </p:pic>
      <p:pic>
        <p:nvPicPr>
          <p:cNvPr id="11" name="Рисунок 10" descr="DSC0680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4970" y="3885687"/>
            <a:ext cx="4129548" cy="274823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06477" y="1415845"/>
            <a:ext cx="4148291" cy="2417683"/>
          </a:xfrm>
          <a:prstGeom prst="roundRect">
            <a:avLst/>
          </a:prstGeom>
          <a:solidFill>
            <a:srgbClr val="D3E8C6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Игра «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Совушка-сова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Один ребенок назначается совой. Остальные дети – домашние птицы, они разлетаются и разбегаются по площадке. Воспитатель включает музыку. Пока звучит музыка, домашние птицы летают и бегают по площадке с криками, характерными для домашних птиц, а сова сидит в стороне и спит. Как только музыка выключается, домашние птицы должны замереть на месте и не шевелиться Задача совы – летать по площадке, выискивать тех птиц, которые не спят (шевелятся) и уносить их к себе в гнездо. Игра повторяется 2-3 раза.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4894989" y="4282766"/>
            <a:ext cx="3865552" cy="2009061"/>
          </a:xfrm>
          <a:prstGeom prst="roundRect">
            <a:avLst/>
          </a:prstGeom>
          <a:solidFill>
            <a:srgbClr val="D3E8C6"/>
          </a:solidFill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Игра «Птицы в клетке»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Половина детей становится в круг, держась за руки. Руки подняты «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воротиками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»‑это клетка. Вторая половина детей вбегает и выбегает в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воротики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По сигналу воспитателя (хлопок в ладоши)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воротики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опускаются, пойманные дети называют любую домашнюю птицу и выходят из клетки. Игра повторяется 2-3 раза.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905565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400" advClick="0">
        <p14:doors dir="vert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4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5"/>
          <p:cNvGrpSpPr/>
          <p:nvPr/>
        </p:nvGrpSpPr>
        <p:grpSpPr>
          <a:xfrm>
            <a:off x="1881563" y="344508"/>
            <a:ext cx="5541187" cy="1221056"/>
            <a:chOff x="600997" y="0"/>
            <a:chExt cx="5541187" cy="738000"/>
          </a:xfrm>
          <a:solidFill>
            <a:srgbClr val="FFFF00"/>
          </a:solidFill>
        </p:grpSpPr>
        <p:sp>
          <p:nvSpPr>
            <p:cNvPr id="17" name="Скругленный прямоугольник 16"/>
            <p:cNvSpPr/>
            <p:nvPr/>
          </p:nvSpPr>
          <p:spPr>
            <a:xfrm>
              <a:off x="600997" y="0"/>
              <a:ext cx="5541187" cy="738000"/>
            </a:xfrm>
            <a:prstGeom prst="roundRect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sp>
        <p:sp>
          <p:nvSpPr>
            <p:cNvPr id="18" name="Скругленный прямоугольник 4"/>
            <p:cNvSpPr/>
            <p:nvPr/>
          </p:nvSpPr>
          <p:spPr>
            <a:xfrm>
              <a:off x="637023" y="36026"/>
              <a:ext cx="5469135" cy="665948"/>
            </a:xfrm>
            <a:prstGeom prst="rect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spcFirstLastPara="0" vert="horz" wrap="square" lIns="181453" tIns="0" rIns="181453" bIns="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b="1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Palatino Linotype" pitchFamily="18" charset="0"/>
                </a:rPr>
                <a:t>Пасека</a:t>
              </a:r>
            </a:p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Palatino Linotype" pitchFamily="18" charset="0"/>
                </a:rPr>
                <a:t>Летнее развлечение «Праздник насекомых» </a:t>
              </a:r>
            </a:p>
          </p:txBody>
        </p:sp>
      </p:grpSp>
      <p:pic>
        <p:nvPicPr>
          <p:cNvPr id="6" name="Рисунок 5" descr="IMG_20170728_10315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81624" y="1634834"/>
            <a:ext cx="4854558" cy="27306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IMG_20170728_10370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6589" y="3937819"/>
            <a:ext cx="4706672" cy="26475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6106" y="297694"/>
            <a:ext cx="482199" cy="52661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2596" y="-202784"/>
            <a:ext cx="466544" cy="109458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97721" y="325442"/>
            <a:ext cx="1944709" cy="59477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14369" y="770213"/>
            <a:ext cx="1944709" cy="550103"/>
          </a:xfrm>
          <a:prstGeom prst="rect">
            <a:avLst/>
          </a:prstGeom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76981" y="1746502"/>
            <a:ext cx="4144297" cy="1770698"/>
          </a:xfrm>
          <a:prstGeom prst="round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- закреплять у детей знания о насекомых, о способах их передвижения, развивать моторику, мимику, координацию движений.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Создать у детей радостное настроение, вызвать эмоциональную отзывчивость, способствовать развитию интереса к музыкально-художественной деятельности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4557252" y="4549374"/>
            <a:ext cx="4365522" cy="2009061"/>
          </a:xfrm>
          <a:prstGeom prst="round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Песня-танец «Паровозик»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Песенка Бабочки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Конкурс «Гусеница»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Песня – танец «Паучок ходил по ветке»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гра «Найди свой цветок»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 музыку бабочки летают, с окончанием музыки усаживаются на свои цветы, те бабочки, которые не успели занять цветок, выбывают из игры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905565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400" advClick="0">
        <p14:doors dir="vert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4740490" y="1335719"/>
            <a:ext cx="378229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Формирование  гуманной, социально активной, творческой личности, способной понимать и любить окружающий мир, природу и бережно относиться к ним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18652" y="4671905"/>
            <a:ext cx="795250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Формирование основ экологического миропонимания;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Расширение и углубление представлений дошкольников о природе;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Развитие у детей соответствующих содержанию знаний познавательных умений (анализировать наблюдаемое в природе, делать выводы о некоторых закономерностях и взаимосвязях, элементарно прогнозировать последствия воздействия на объекты природы)</a:t>
            </a:r>
          </a:p>
        </p:txBody>
      </p:sp>
      <p:pic>
        <p:nvPicPr>
          <p:cNvPr id="10" name="Рисунок 9" descr="SDC1674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0943" y="442451"/>
            <a:ext cx="3657600" cy="2743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Рисунок 10" descr="SDC1673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02592" y="2772696"/>
            <a:ext cx="2772698" cy="20795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12" name="Группа 11"/>
          <p:cNvGrpSpPr/>
          <p:nvPr/>
        </p:nvGrpSpPr>
        <p:grpSpPr>
          <a:xfrm>
            <a:off x="450274" y="3490877"/>
            <a:ext cx="4396046" cy="738000"/>
            <a:chOff x="600997" y="0"/>
            <a:chExt cx="5541187" cy="738000"/>
          </a:xfrm>
        </p:grpSpPr>
        <p:sp>
          <p:nvSpPr>
            <p:cNvPr id="13" name="Скругленный прямоугольник 12"/>
            <p:cNvSpPr/>
            <p:nvPr/>
          </p:nvSpPr>
          <p:spPr>
            <a:xfrm>
              <a:off x="600997" y="0"/>
              <a:ext cx="5541187" cy="738000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sp>
        <p:sp>
          <p:nvSpPr>
            <p:cNvPr id="14" name="Скругленный прямоугольник 4"/>
            <p:cNvSpPr/>
            <p:nvPr/>
          </p:nvSpPr>
          <p:spPr>
            <a:xfrm>
              <a:off x="637023" y="36026"/>
              <a:ext cx="5469135" cy="665948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spcFirstLastPara="0" vert="horz" wrap="square" lIns="181453" tIns="0" rIns="181453" bIns="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b="1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Palatino Linotype" pitchFamily="18" charset="0"/>
                </a:rPr>
                <a:t>Задачи</a:t>
              </a:r>
              <a:endParaRPr lang="ru-RU" sz="2800" b="1" kern="1200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Palatino Linotype" pitchFamily="18" charset="0"/>
              </a:endParaRP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4326642" y="265405"/>
            <a:ext cx="4389654" cy="738000"/>
            <a:chOff x="600997" y="0"/>
            <a:chExt cx="5541187" cy="738000"/>
          </a:xfrm>
        </p:grpSpPr>
        <p:sp>
          <p:nvSpPr>
            <p:cNvPr id="16" name="Скругленный прямоугольник 15"/>
            <p:cNvSpPr/>
            <p:nvPr/>
          </p:nvSpPr>
          <p:spPr>
            <a:xfrm>
              <a:off x="600997" y="0"/>
              <a:ext cx="5541187" cy="738000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sp>
        <p:sp>
          <p:nvSpPr>
            <p:cNvPr id="17" name="Скругленный прямоугольник 4"/>
            <p:cNvSpPr/>
            <p:nvPr/>
          </p:nvSpPr>
          <p:spPr>
            <a:xfrm>
              <a:off x="637023" y="36026"/>
              <a:ext cx="5469136" cy="665948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spcFirstLastPara="0" vert="horz" wrap="square" lIns="181453" tIns="0" rIns="181453" bIns="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b="1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Palatino Linotype" pitchFamily="18" charset="0"/>
                </a:rPr>
                <a:t>Цель</a:t>
              </a:r>
              <a:endParaRPr lang="ru-RU" sz="2800" b="1" kern="1200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Palatino Linotype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32829547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alphaModFix amt="4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DSC0682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73880" y="1254596"/>
            <a:ext cx="4557642" cy="30331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2" name="Группа 15"/>
          <p:cNvGrpSpPr/>
          <p:nvPr/>
        </p:nvGrpSpPr>
        <p:grpSpPr>
          <a:xfrm>
            <a:off x="2023078" y="344509"/>
            <a:ext cx="5541187" cy="738000"/>
            <a:chOff x="600997" y="0"/>
            <a:chExt cx="5541187" cy="738000"/>
          </a:xfrm>
          <a:solidFill>
            <a:srgbClr val="FFFF00"/>
          </a:solidFill>
        </p:grpSpPr>
        <p:sp>
          <p:nvSpPr>
            <p:cNvPr id="17" name="Скругленный прямоугольник 16"/>
            <p:cNvSpPr/>
            <p:nvPr/>
          </p:nvSpPr>
          <p:spPr>
            <a:xfrm>
              <a:off x="600997" y="0"/>
              <a:ext cx="5541187" cy="738000"/>
            </a:xfrm>
            <a:prstGeom prst="roundRect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sp>
        <p:sp>
          <p:nvSpPr>
            <p:cNvPr id="18" name="Скругленный прямоугольник 4"/>
            <p:cNvSpPr/>
            <p:nvPr/>
          </p:nvSpPr>
          <p:spPr>
            <a:xfrm>
              <a:off x="637023" y="36026"/>
              <a:ext cx="5469135" cy="665948"/>
            </a:xfrm>
            <a:prstGeom prst="rect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spcFirstLastPara="0" vert="horz" wrap="square" lIns="181453" tIns="0" rIns="181453" bIns="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b="1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Palatino Linotype" pitchFamily="18" charset="0"/>
                </a:rPr>
                <a:t>Пасека</a:t>
              </a:r>
            </a:p>
          </p:txBody>
        </p:sp>
      </p:grpSp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251932" y="1135151"/>
            <a:ext cx="3255817" cy="233956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Игра «Пчёлка»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(младший дошкольный возраст)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Цель: учить детей разбиваться по парам.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игры.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Дети стоят в произвольном порядке.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Ведущий: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Пчёлки, пчёлки покружитесь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друг с другом подружитесь.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70528" y="1837180"/>
            <a:ext cx="1926550" cy="58922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66641" y="1163642"/>
            <a:ext cx="1944709" cy="5947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16586" y="3376174"/>
            <a:ext cx="482199" cy="526614"/>
          </a:xfrm>
          <a:prstGeom prst="rect">
            <a:avLst/>
          </a:prstGeom>
        </p:spPr>
      </p:pic>
      <p:pic>
        <p:nvPicPr>
          <p:cNvPr id="12" name="Рисунок 11" descr="IMG_20170717_100805.jpg"/>
          <p:cNvPicPr>
            <a:picLocks noChangeAspect="1"/>
          </p:cNvPicPr>
          <p:nvPr/>
        </p:nvPicPr>
        <p:blipFill>
          <a:blip r:embed="rId6" cstate="print"/>
          <a:srcRect r="11351"/>
          <a:stretch>
            <a:fillRect/>
          </a:stretch>
        </p:blipFill>
        <p:spPr>
          <a:xfrm>
            <a:off x="235626" y="3703320"/>
            <a:ext cx="4671557" cy="29642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5" name="Скругленный прямоугольник 14"/>
          <p:cNvSpPr/>
          <p:nvPr/>
        </p:nvSpPr>
        <p:spPr>
          <a:xfrm>
            <a:off x="4876800" y="4861560"/>
            <a:ext cx="4008120" cy="177069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Игра: «Соты» </a:t>
            </a:r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(старший дошкольный возраст)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Цель: совершенствовать умения бегать не сталкиваясь, развивать фонетический слух.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асфальте нарисованы соты с буквами.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Ведущий называет слово, а дети занимают тот многоугольник, на котором написана буква из этого слова.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44956" y="2357536"/>
            <a:ext cx="466544" cy="1094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905565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400" advClick="0">
        <p14:doors dir="vert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alphaModFix amt="58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3679" y="1942596"/>
            <a:ext cx="4657780" cy="1161046"/>
          </a:xfrm>
        </p:spPr>
        <p:txBody>
          <a:bodyPr/>
          <a:lstStyle/>
          <a:p>
            <a:pPr algn="ctr"/>
            <a:r>
              <a:rPr lang="ru-RU" b="1" dirty="0" smtClean="0"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Спасибо </a:t>
            </a:r>
            <a:br>
              <a:rPr lang="ru-RU" b="1" dirty="0" smtClean="0"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за </a:t>
            </a:r>
            <a:br>
              <a:rPr lang="ru-RU" b="1" dirty="0" smtClean="0"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внимание</a:t>
            </a:r>
            <a:endParaRPr lang="ru-RU" b="1" dirty="0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822195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13888" y="2769596"/>
            <a:ext cx="5725312" cy="3879062"/>
          </a:xfrm>
          <a:prstGeom prst="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04659" y="-743654"/>
            <a:ext cx="1123482" cy="710007"/>
          </a:xfrm>
          <a:prstGeom prst="rect">
            <a:avLst/>
          </a:prstGeom>
        </p:spPr>
      </p:pic>
      <p:sp>
        <p:nvSpPr>
          <p:cNvPr id="14" name="Прямоугольник 13">
            <a:hlinkClick r:id="" action="ppaction://hlinkshowjump?jump=nextslide">
              <a:snd r:embed="rId4" name="chimes.wav"/>
            </a:hlinkClick>
          </p:cNvPr>
          <p:cNvSpPr/>
          <p:nvPr/>
        </p:nvSpPr>
        <p:spPr>
          <a:xfrm>
            <a:off x="498764" y="1270609"/>
            <a:ext cx="8340436" cy="1292482"/>
          </a:xfrm>
          <a:prstGeom prst="rect">
            <a:avLst/>
          </a:prstGeom>
          <a:ln/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rgbClr val="002060"/>
                </a:solidFill>
                <a:latin typeface="Palatino Linotype" pitchFamily="18" charset="0"/>
              </a:rPr>
              <a:t>Тропа доступна для посещения детей, как с воспитателями, так и с родителями. Маршрут проложен в естественных и искусственно созданных условиях на территории детского сада. </a:t>
            </a:r>
          </a:p>
        </p:txBody>
      </p:sp>
      <p:grpSp>
        <p:nvGrpSpPr>
          <p:cNvPr id="18" name="Группа 17"/>
          <p:cNvGrpSpPr/>
          <p:nvPr/>
        </p:nvGrpSpPr>
        <p:grpSpPr>
          <a:xfrm>
            <a:off x="1593274" y="275237"/>
            <a:ext cx="6220374" cy="738000"/>
            <a:chOff x="600997" y="0"/>
            <a:chExt cx="5541187" cy="738000"/>
          </a:xfrm>
        </p:grpSpPr>
        <p:sp>
          <p:nvSpPr>
            <p:cNvPr id="19" name="Скругленный прямоугольник 18"/>
            <p:cNvSpPr/>
            <p:nvPr/>
          </p:nvSpPr>
          <p:spPr>
            <a:xfrm>
              <a:off x="600997" y="0"/>
              <a:ext cx="5541187" cy="738000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sp>
        <p:sp>
          <p:nvSpPr>
            <p:cNvPr id="20" name="Скругленный прямоугольник 4"/>
            <p:cNvSpPr/>
            <p:nvPr/>
          </p:nvSpPr>
          <p:spPr>
            <a:xfrm>
              <a:off x="637023" y="36026"/>
              <a:ext cx="5469135" cy="665948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spcFirstLastPara="0" vert="horz" wrap="square" lIns="181453" tIns="0" rIns="181453" bIns="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b="1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Palatino Linotype" pitchFamily="18" charset="0"/>
                </a:rPr>
                <a:t>Схема э</a:t>
              </a:r>
              <a:r>
                <a:rPr lang="ru-RU" sz="2800" b="1" kern="1200" cap="none" spc="0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effectLst/>
                  <a:latin typeface="Palatino Linotype" pitchFamily="18" charset="0"/>
                </a:rPr>
                <a:t>кологической тропы</a:t>
              </a:r>
              <a:endParaRPr lang="ru-RU" sz="2800" b="1" kern="1200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Palatino Linotype" pitchFamily="18" charset="0"/>
              </a:endParaRPr>
            </a:p>
          </p:txBody>
        </p:sp>
      </p:grpSp>
      <p:sp>
        <p:nvSpPr>
          <p:cNvPr id="23" name="Прямоугольник 22"/>
          <p:cNvSpPr/>
          <p:nvPr/>
        </p:nvSpPr>
        <p:spPr>
          <a:xfrm>
            <a:off x="5008565" y="3699162"/>
            <a:ext cx="1928826" cy="821253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Palatino Linotype" pitchFamily="18" charset="0"/>
              </a:rPr>
              <a:t>МБДОУ №352</a:t>
            </a:r>
            <a:endParaRPr lang="ru-RU" sz="2000" dirty="0">
              <a:latin typeface="Palatino Linotype" pitchFamily="18" charset="0"/>
            </a:endParaRPr>
          </a:p>
        </p:txBody>
      </p:sp>
      <p:sp>
        <p:nvSpPr>
          <p:cNvPr id="25" name="Овал 24"/>
          <p:cNvSpPr/>
          <p:nvPr/>
        </p:nvSpPr>
        <p:spPr>
          <a:xfrm>
            <a:off x="3403818" y="5472753"/>
            <a:ext cx="428628" cy="414334"/>
          </a:xfrm>
          <a:prstGeom prst="ellipse">
            <a:avLst/>
          </a:prstGeom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Palatino Linotype" pitchFamily="18" charset="0"/>
              </a:rPr>
              <a:t>4</a:t>
            </a:r>
            <a:endParaRPr lang="ru-RU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Palatino Linotype" pitchFamily="18" charset="0"/>
            </a:endParaRPr>
          </a:p>
        </p:txBody>
      </p:sp>
      <p:sp>
        <p:nvSpPr>
          <p:cNvPr id="26" name="Овал 25"/>
          <p:cNvSpPr/>
          <p:nvPr/>
        </p:nvSpPr>
        <p:spPr>
          <a:xfrm>
            <a:off x="3653198" y="4724609"/>
            <a:ext cx="428628" cy="414334"/>
          </a:xfrm>
          <a:prstGeom prst="ellipse">
            <a:avLst/>
          </a:prstGeom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Palatino Linotype" pitchFamily="18" charset="0"/>
              </a:rPr>
              <a:t>3</a:t>
            </a:r>
            <a:endParaRPr lang="ru-RU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Palatino Linotype" pitchFamily="18" charset="0"/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4248945" y="3020501"/>
            <a:ext cx="428628" cy="414334"/>
          </a:xfrm>
          <a:prstGeom prst="ellipse">
            <a:avLst/>
          </a:prstGeom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Palatino Linotype" pitchFamily="18" charset="0"/>
              </a:rPr>
              <a:t>2</a:t>
            </a:r>
            <a:endParaRPr lang="ru-RU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Palatino Linotype" pitchFamily="18" charset="0"/>
            </a:endParaRPr>
          </a:p>
        </p:txBody>
      </p:sp>
      <p:sp>
        <p:nvSpPr>
          <p:cNvPr id="28" name="Овал 27"/>
          <p:cNvSpPr/>
          <p:nvPr/>
        </p:nvSpPr>
        <p:spPr>
          <a:xfrm>
            <a:off x="5814508" y="5652865"/>
            <a:ext cx="428628" cy="414334"/>
          </a:xfrm>
          <a:prstGeom prst="ellipse">
            <a:avLst/>
          </a:prstGeom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Palatino Linotype" pitchFamily="18" charset="0"/>
              </a:rPr>
              <a:t>8</a:t>
            </a:r>
            <a:endParaRPr lang="ru-RU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Palatino Linotype" pitchFamily="18" charset="0"/>
            </a:endParaRPr>
          </a:p>
        </p:txBody>
      </p:sp>
      <p:sp>
        <p:nvSpPr>
          <p:cNvPr id="29" name="Овал 28"/>
          <p:cNvSpPr/>
          <p:nvPr/>
        </p:nvSpPr>
        <p:spPr>
          <a:xfrm>
            <a:off x="7823417" y="3117482"/>
            <a:ext cx="428628" cy="414334"/>
          </a:xfrm>
          <a:prstGeom prst="ellipse">
            <a:avLst/>
          </a:prstGeom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Palatino Linotype" pitchFamily="18" charset="0"/>
              </a:rPr>
              <a:t>1</a:t>
            </a:r>
            <a:endParaRPr lang="ru-RU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Palatino Linotype" pitchFamily="18" charset="0"/>
            </a:endParaRPr>
          </a:p>
        </p:txBody>
      </p:sp>
      <p:sp>
        <p:nvSpPr>
          <p:cNvPr id="30" name="Овал 29"/>
          <p:cNvSpPr/>
          <p:nvPr/>
        </p:nvSpPr>
        <p:spPr>
          <a:xfrm>
            <a:off x="6867453" y="6040791"/>
            <a:ext cx="428628" cy="414334"/>
          </a:xfrm>
          <a:prstGeom prst="ellipse">
            <a:avLst/>
          </a:prstGeom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Palatino Linotype" pitchFamily="18" charset="0"/>
              </a:rPr>
              <a:t>9</a:t>
            </a:r>
            <a:endParaRPr lang="ru-RU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Palatino Linotype" pitchFamily="18" charset="0"/>
            </a:endParaRPr>
          </a:p>
        </p:txBody>
      </p:sp>
      <p:sp>
        <p:nvSpPr>
          <p:cNvPr id="31" name="Овал 30"/>
          <p:cNvSpPr/>
          <p:nvPr/>
        </p:nvSpPr>
        <p:spPr>
          <a:xfrm>
            <a:off x="3985706" y="5874536"/>
            <a:ext cx="428628" cy="414334"/>
          </a:xfrm>
          <a:prstGeom prst="ellipse">
            <a:avLst/>
          </a:prstGeom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Palatino Linotype" pitchFamily="18" charset="0"/>
              </a:rPr>
              <a:t>6</a:t>
            </a:r>
            <a:endParaRPr lang="ru-RU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Palatino Linotype" pitchFamily="18" charset="0"/>
            </a:endParaRPr>
          </a:p>
        </p:txBody>
      </p:sp>
      <p:sp>
        <p:nvSpPr>
          <p:cNvPr id="32" name="Овал 31"/>
          <p:cNvSpPr/>
          <p:nvPr/>
        </p:nvSpPr>
        <p:spPr>
          <a:xfrm>
            <a:off x="5565125" y="5195665"/>
            <a:ext cx="428628" cy="414334"/>
          </a:xfrm>
          <a:prstGeom prst="ellipse">
            <a:avLst/>
          </a:prstGeom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Palatino Linotype" pitchFamily="18" charset="0"/>
              </a:rPr>
              <a:t>5</a:t>
            </a:r>
            <a:endParaRPr lang="ru-RU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Palatino Linotype" pitchFamily="18" charset="0"/>
            </a:endParaRPr>
          </a:p>
        </p:txBody>
      </p:sp>
      <p:sp>
        <p:nvSpPr>
          <p:cNvPr id="33" name="Овал 32"/>
          <p:cNvSpPr/>
          <p:nvPr/>
        </p:nvSpPr>
        <p:spPr>
          <a:xfrm>
            <a:off x="5232617" y="5819118"/>
            <a:ext cx="428628" cy="414334"/>
          </a:xfrm>
          <a:prstGeom prst="ellipse">
            <a:avLst/>
          </a:prstGeom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Palatino Linotype" pitchFamily="18" charset="0"/>
              </a:rPr>
              <a:t>7</a:t>
            </a:r>
            <a:endParaRPr lang="ru-RU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Palatino Linotype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067694" y="5320355"/>
            <a:ext cx="14558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latin typeface="Palatino Linotype" pitchFamily="18" charset="0"/>
              </a:rPr>
              <a:t>«Наш огород»</a:t>
            </a:r>
            <a:endParaRPr lang="ru-RU" sz="1400" b="1" dirty="0">
              <a:solidFill>
                <a:srgbClr val="002060"/>
              </a:solidFill>
              <a:latin typeface="Palatino Linotype" pitchFamily="18" charset="0"/>
            </a:endParaRPr>
          </a:p>
        </p:txBody>
      </p:sp>
      <p:cxnSp>
        <p:nvCxnSpPr>
          <p:cNvPr id="38" name="Прямая соединительная линия 37"/>
          <p:cNvCxnSpPr>
            <a:stCxn id="25" idx="6"/>
            <a:endCxn id="32" idx="2"/>
          </p:cNvCxnSpPr>
          <p:nvPr/>
        </p:nvCxnSpPr>
        <p:spPr>
          <a:xfrm flipV="1">
            <a:off x="3832446" y="5402832"/>
            <a:ext cx="1732679" cy="27708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>
            <a:stCxn id="27" idx="6"/>
          </p:cNvCxnSpPr>
          <p:nvPr/>
        </p:nvCxnSpPr>
        <p:spPr>
          <a:xfrm flipV="1">
            <a:off x="4677573" y="3200400"/>
            <a:ext cx="3413482" cy="2726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>
            <a:stCxn id="26" idx="0"/>
            <a:endCxn id="27" idx="3"/>
          </p:cNvCxnSpPr>
          <p:nvPr/>
        </p:nvCxnSpPr>
        <p:spPr>
          <a:xfrm flipV="1">
            <a:off x="3867512" y="3374157"/>
            <a:ext cx="444204" cy="1350452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>
            <a:stCxn id="30" idx="6"/>
            <a:endCxn id="97" idx="2"/>
          </p:cNvCxnSpPr>
          <p:nvPr/>
        </p:nvCxnSpPr>
        <p:spPr>
          <a:xfrm flipV="1">
            <a:off x="7296081" y="6012977"/>
            <a:ext cx="527335" cy="234981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>
            <a:stCxn id="31" idx="6"/>
            <a:endCxn id="33" idx="2"/>
          </p:cNvCxnSpPr>
          <p:nvPr/>
        </p:nvCxnSpPr>
        <p:spPr>
          <a:xfrm flipV="1">
            <a:off x="4414334" y="6026285"/>
            <a:ext cx="818283" cy="5541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>
            <a:endCxn id="31" idx="7"/>
          </p:cNvCxnSpPr>
          <p:nvPr/>
        </p:nvCxnSpPr>
        <p:spPr>
          <a:xfrm flipH="1">
            <a:off x="4351563" y="5347854"/>
            <a:ext cx="1328800" cy="58736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>
            <a:stCxn id="28" idx="6"/>
            <a:endCxn id="30" idx="2"/>
          </p:cNvCxnSpPr>
          <p:nvPr/>
        </p:nvCxnSpPr>
        <p:spPr>
          <a:xfrm>
            <a:off x="6243136" y="5860032"/>
            <a:ext cx="624317" cy="387926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>
            <a:stCxn id="33" idx="6"/>
            <a:endCxn id="28" idx="2"/>
          </p:cNvCxnSpPr>
          <p:nvPr/>
        </p:nvCxnSpPr>
        <p:spPr>
          <a:xfrm flipV="1">
            <a:off x="5661245" y="5860032"/>
            <a:ext cx="153263" cy="166253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>
            <a:stCxn id="25" idx="0"/>
            <a:endCxn id="26" idx="4"/>
          </p:cNvCxnSpPr>
          <p:nvPr/>
        </p:nvCxnSpPr>
        <p:spPr>
          <a:xfrm flipV="1">
            <a:off x="3618132" y="5138943"/>
            <a:ext cx="249380" cy="33381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 descr="C:\Users\Офис1\Desktop\Новая папка (3)\DSC07004.JPG"/>
          <p:cNvPicPr>
            <a:picLocks noChangeAspect="1" noChangeArrowheads="1"/>
          </p:cNvPicPr>
          <p:nvPr/>
        </p:nvPicPr>
        <p:blipFill>
          <a:blip r:embed="rId5" cstate="print"/>
          <a:srcRect l="16106" r="29630"/>
          <a:stretch>
            <a:fillRect/>
          </a:stretch>
        </p:blipFill>
        <p:spPr bwMode="auto">
          <a:xfrm>
            <a:off x="164590" y="2675508"/>
            <a:ext cx="2885774" cy="3988527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12500"/>
          </a:effectLst>
        </p:spPr>
      </p:pic>
      <p:sp>
        <p:nvSpPr>
          <p:cNvPr id="76" name="TextBox 75"/>
          <p:cNvSpPr txBox="1"/>
          <p:nvPr/>
        </p:nvSpPr>
        <p:spPr>
          <a:xfrm>
            <a:off x="6774276" y="2784973"/>
            <a:ext cx="20152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latin typeface="Palatino Linotype" pitchFamily="18" charset="0"/>
              </a:rPr>
              <a:t>«Альпийская горка»</a:t>
            </a:r>
            <a:endParaRPr lang="ru-RU" sz="1400" b="1" dirty="0">
              <a:solidFill>
                <a:srgbClr val="002060"/>
              </a:solidFill>
              <a:latin typeface="Palatino Linotype" pitchFamily="18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3158240" y="4364392"/>
            <a:ext cx="19159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latin typeface="Palatino Linotype" pitchFamily="18" charset="0"/>
              </a:rPr>
              <a:t>«Старинный пруд»</a:t>
            </a:r>
            <a:endParaRPr lang="ru-RU" sz="1400" b="1" dirty="0">
              <a:solidFill>
                <a:srgbClr val="002060"/>
              </a:solidFill>
              <a:latin typeface="Palatino Linotype" pitchFamily="18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4765367" y="2826537"/>
            <a:ext cx="15536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latin typeface="Palatino Linotype" pitchFamily="18" charset="0"/>
              </a:rPr>
              <a:t>«Сафари парк»</a:t>
            </a:r>
            <a:endParaRPr lang="ru-RU" sz="1400" b="1" dirty="0">
              <a:solidFill>
                <a:srgbClr val="002060"/>
              </a:solidFill>
              <a:latin typeface="Palatino Linotype" pitchFamily="18" charset="0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4959329" y="6245423"/>
            <a:ext cx="17972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latin typeface="Palatino Linotype" pitchFamily="18" charset="0"/>
              </a:rPr>
              <a:t>«Тропа здоровья»</a:t>
            </a:r>
            <a:endParaRPr lang="ru-RU" sz="1400" b="1" dirty="0">
              <a:solidFill>
                <a:srgbClr val="002060"/>
              </a:solidFill>
              <a:latin typeface="Palatino Linotype" pitchFamily="18" charset="0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3102820" y="5181809"/>
            <a:ext cx="20072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latin typeface="Palatino Linotype" pitchFamily="18" charset="0"/>
              </a:rPr>
              <a:t>«Стоянка туристов»</a:t>
            </a:r>
            <a:endParaRPr lang="ru-RU" sz="1400" b="1" dirty="0">
              <a:solidFill>
                <a:srgbClr val="002060"/>
              </a:solidFill>
              <a:latin typeface="Palatino Linotype" pitchFamily="18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5070166" y="4877010"/>
            <a:ext cx="20633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latin typeface="Palatino Linotype" pitchFamily="18" charset="0"/>
              </a:rPr>
              <a:t>«Цветочная поляна»</a:t>
            </a:r>
            <a:endParaRPr lang="ru-RU" sz="1400" b="1" dirty="0">
              <a:solidFill>
                <a:srgbClr val="002060"/>
              </a:solidFill>
              <a:latin typeface="Palatino Linotype" pitchFamily="18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3269076" y="6262464"/>
            <a:ext cx="17475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latin typeface="Palatino Linotype" pitchFamily="18" charset="0"/>
              </a:rPr>
              <a:t>«Зеленая аптека»</a:t>
            </a:r>
            <a:endParaRPr lang="ru-RU" sz="1400" b="1" dirty="0">
              <a:solidFill>
                <a:srgbClr val="002060"/>
              </a:solidFill>
              <a:latin typeface="Palatino Linotype" pitchFamily="18" charset="0"/>
            </a:endParaRPr>
          </a:p>
        </p:txBody>
      </p:sp>
      <p:sp>
        <p:nvSpPr>
          <p:cNvPr id="97" name="Овал 96"/>
          <p:cNvSpPr/>
          <p:nvPr/>
        </p:nvSpPr>
        <p:spPr>
          <a:xfrm>
            <a:off x="7823416" y="5735990"/>
            <a:ext cx="614001" cy="553973"/>
          </a:xfrm>
          <a:prstGeom prst="ellipse">
            <a:avLst/>
          </a:prstGeom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Palatino Linotype" pitchFamily="18" charset="0"/>
              </a:rPr>
              <a:t>10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Palatino Linotype" pitchFamily="18" charset="0"/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6414057" y="5639010"/>
            <a:ext cx="15520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latin typeface="Palatino Linotype" pitchFamily="18" charset="0"/>
              </a:rPr>
              <a:t>«Птичий двор»</a:t>
            </a:r>
            <a:endParaRPr lang="ru-RU" sz="1400" b="1" dirty="0">
              <a:solidFill>
                <a:srgbClr val="002060"/>
              </a:solidFill>
              <a:latin typeface="Palatino Linotype" pitchFamily="18" charset="0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7757949" y="5292646"/>
            <a:ext cx="9925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latin typeface="Palatino Linotype" pitchFamily="18" charset="0"/>
              </a:rPr>
              <a:t>«Пасека»</a:t>
            </a:r>
            <a:endParaRPr lang="ru-RU" sz="1400" b="1" dirty="0">
              <a:solidFill>
                <a:srgbClr val="002060"/>
              </a:solidFill>
              <a:latin typeface="Palatino Linotyp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855100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400" advClick="0">
        <p14:doors dir="vert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2.96296E-6 L -0.43476 0.8504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745" y="425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1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9D07E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5"/>
          <p:cNvGrpSpPr/>
          <p:nvPr/>
        </p:nvGrpSpPr>
        <p:grpSpPr>
          <a:xfrm>
            <a:off x="2023078" y="344508"/>
            <a:ext cx="5541187" cy="985527"/>
            <a:chOff x="600997" y="0"/>
            <a:chExt cx="5541187" cy="738000"/>
          </a:xfrm>
          <a:solidFill>
            <a:srgbClr val="FFFF00"/>
          </a:solidFill>
        </p:grpSpPr>
        <p:sp>
          <p:nvSpPr>
            <p:cNvPr id="17" name="Скругленный прямоугольник 16"/>
            <p:cNvSpPr/>
            <p:nvPr/>
          </p:nvSpPr>
          <p:spPr>
            <a:xfrm>
              <a:off x="600997" y="0"/>
              <a:ext cx="5541187" cy="738000"/>
            </a:xfrm>
            <a:prstGeom prst="roundRect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sp>
        <p:sp>
          <p:nvSpPr>
            <p:cNvPr id="18" name="Скругленный прямоугольник 4"/>
            <p:cNvSpPr/>
            <p:nvPr/>
          </p:nvSpPr>
          <p:spPr>
            <a:xfrm>
              <a:off x="637023" y="36026"/>
              <a:ext cx="5469135" cy="665948"/>
            </a:xfrm>
            <a:prstGeom prst="rect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spcFirstLastPara="0" vert="horz" wrap="square" lIns="181453" tIns="0" rIns="181453" bIns="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Palatino Linotype" pitchFamily="18" charset="0"/>
              </a:endParaRPr>
            </a:p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b="1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Palatino Linotype" pitchFamily="18" charset="0"/>
                </a:rPr>
                <a:t>Альпийская горка</a:t>
              </a:r>
            </a:p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Palatino Linotype" pitchFamily="18" charset="0"/>
              </a:endParaRPr>
            </a:p>
          </p:txBody>
        </p:sp>
      </p:grpSp>
      <p:pic>
        <p:nvPicPr>
          <p:cNvPr id="9" name="Рисунок 8" descr="DSC0675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80370" y="1294284"/>
            <a:ext cx="3462517" cy="23043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Рисунок 10" descr="DSC06767.JPG"/>
          <p:cNvPicPr>
            <a:picLocks noChangeAspect="1"/>
          </p:cNvPicPr>
          <p:nvPr/>
        </p:nvPicPr>
        <p:blipFill>
          <a:blip r:embed="rId4" cstate="print"/>
          <a:srcRect r="19895"/>
          <a:stretch>
            <a:fillRect/>
          </a:stretch>
        </p:blipFill>
        <p:spPr>
          <a:xfrm>
            <a:off x="3451123" y="3812816"/>
            <a:ext cx="3372018" cy="28014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368710" y="1492586"/>
            <a:ext cx="2964425" cy="446276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905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Загадки о горах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1905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Мой исток не у ручья -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1905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ледника сбегаю я.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1905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Очень-очень быстрая,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1905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Свежая и чистая. (Горная речка)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1905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Вся в вершинах эта местность,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1905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людей неробких.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1905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Здесь туристам интересно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1905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Вверх идти по тропке. (Горы)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1905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Горной ямы берегись,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1905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Тут сорваться страшно!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1905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легко свалиться вниз,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1905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 с высокой башни. (Пропасть)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1905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Вот гора, она гола,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1905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 из темного стекла.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1905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растет на ней, увы,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1905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Ни кусточка, ни травы.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1905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к тому ж, она отвесна.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1905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Назови мне это место.    (Скала)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1905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905565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400" advClick="0">
        <p14:doors dir="vert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5"/>
          <p:cNvGrpSpPr/>
          <p:nvPr/>
        </p:nvGrpSpPr>
        <p:grpSpPr>
          <a:xfrm>
            <a:off x="2023078" y="344509"/>
            <a:ext cx="5541187" cy="999382"/>
            <a:chOff x="600997" y="0"/>
            <a:chExt cx="5541187" cy="738000"/>
          </a:xfrm>
          <a:solidFill>
            <a:srgbClr val="FFFF00"/>
          </a:solidFill>
        </p:grpSpPr>
        <p:sp>
          <p:nvSpPr>
            <p:cNvPr id="17" name="Скругленный прямоугольник 16"/>
            <p:cNvSpPr/>
            <p:nvPr/>
          </p:nvSpPr>
          <p:spPr>
            <a:xfrm>
              <a:off x="600997" y="0"/>
              <a:ext cx="5541187" cy="738000"/>
            </a:xfrm>
            <a:prstGeom prst="roundRect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sp>
        <p:sp>
          <p:nvSpPr>
            <p:cNvPr id="18" name="Скругленный прямоугольник 4"/>
            <p:cNvSpPr/>
            <p:nvPr/>
          </p:nvSpPr>
          <p:spPr>
            <a:xfrm>
              <a:off x="637023" y="36026"/>
              <a:ext cx="5469135" cy="665948"/>
            </a:xfrm>
            <a:prstGeom prst="rect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spcFirstLastPara="0" vert="horz" wrap="square" lIns="181453" tIns="0" rIns="181453" bIns="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b="1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Palatino Linotype" pitchFamily="18" charset="0"/>
                </a:rPr>
                <a:t>Альпийская горка</a:t>
              </a:r>
            </a:p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Palatino Linotype" pitchFamily="18" charset="0"/>
                </a:rPr>
                <a:t>Творческая мастерская</a:t>
              </a:r>
            </a:p>
          </p:txBody>
        </p:sp>
      </p:grpSp>
      <p:pic>
        <p:nvPicPr>
          <p:cNvPr id="8" name="Рисунок 7" descr="DSC0678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6588" y="4227213"/>
            <a:ext cx="3664972" cy="24390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 descr="DSC0678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99703" y="1435270"/>
            <a:ext cx="3727550" cy="24807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383458" y="1440312"/>
            <a:ext cx="3524865" cy="2724150"/>
          </a:xfrm>
          <a:prstGeom prst="roundRect">
            <a:avLst/>
          </a:prstGeom>
          <a:solidFill>
            <a:srgbClr val="D3E8C6"/>
          </a:solidFill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Рисование на асфальте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Вокруг садика - дорога,</a:t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Но её совсем немного:</a:t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Называется - асфальт!</a:t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Это радость для ребят!</a:t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асфальт идем с мелками!</a:t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Убедитесь в этом сами:</a:t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Мы рисуем на асфальте,</a:t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 в тетрадке, не на</a:t>
            </a:r>
            <a:r>
              <a:rPr kumimoji="0" lang="ru-RU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парте!</a:t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Все художники - поверьте,</a:t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Когда рисуют на асфальте дети!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 descr="DSC0681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156155" y="2758796"/>
            <a:ext cx="2525104" cy="1680470"/>
          </a:xfrm>
          <a:prstGeom prst="round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4815840" y="4535766"/>
            <a:ext cx="3977640" cy="2009061"/>
          </a:xfrm>
          <a:prstGeom prst="roundRect">
            <a:avLst/>
          </a:prstGeom>
          <a:solidFill>
            <a:srgbClr val="D3E8C6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Вырос  высокий цветок на поляне, (руки поднимаем)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Утром весенним раскрыл лепестки. (ладони раскрыть)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Всем лепесткам красоту и питание (шевелят пальцами)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Дружно дают под землей корешки. (руки опустить)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905565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400" advClick="0">
        <p14:doors dir="vert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29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27584" y="0"/>
            <a:ext cx="1435444" cy="1520848"/>
          </a:xfrm>
          <a:prstGeom prst="rect">
            <a:avLst/>
          </a:prstGeom>
        </p:spPr>
      </p:pic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63236" y="1238726"/>
            <a:ext cx="8506691" cy="3813810"/>
          </a:xfrm>
          <a:prstGeom prst="roundRect">
            <a:avLst/>
          </a:prstGeom>
          <a:noFill/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«У жирафа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пятна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Е.ЖЕЛЕЗНОВА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 жирафов пятна, пятна, пятна, пятнышки везде. </a:t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 жирафов пятна, пятна, пятна, пятнышки везде.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(Хлопаем по всему телу ладонями).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лбу, ушах, на шее, на локтях, </a:t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носах, на животах, на коленях и носках.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(Указательными пальцами дотрагиваемся до соответствующих частей тела).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 слонов есть складки, складки, складки, складочки везде. </a:t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 слонов есть складки, складки, складки, складочки везде.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(Щипаем себя, как бы собирая складки).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лбу, ушах, на шее, на локтях, </a:t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носах, на животах, на коленях и носках.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«Ветер  дует завывает, пальмы в стороны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качает»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«Мы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охотимся на льва»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" name="Группа 15"/>
          <p:cNvGrpSpPr/>
          <p:nvPr/>
        </p:nvGrpSpPr>
        <p:grpSpPr>
          <a:xfrm>
            <a:off x="2023078" y="180109"/>
            <a:ext cx="5541187" cy="902400"/>
            <a:chOff x="600997" y="0"/>
            <a:chExt cx="5541187" cy="738000"/>
          </a:xfrm>
        </p:grpSpPr>
        <p:sp>
          <p:nvSpPr>
            <p:cNvPr id="21" name="Скругленный прямоугольник 20"/>
            <p:cNvSpPr/>
            <p:nvPr/>
          </p:nvSpPr>
          <p:spPr>
            <a:xfrm>
              <a:off x="600997" y="0"/>
              <a:ext cx="5541187" cy="738000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sp>
        <p:sp>
          <p:nvSpPr>
            <p:cNvPr id="22" name="Скругленный прямоугольник 4"/>
            <p:cNvSpPr/>
            <p:nvPr/>
          </p:nvSpPr>
          <p:spPr>
            <a:xfrm>
              <a:off x="637023" y="36026"/>
              <a:ext cx="5469135" cy="665948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spcFirstLastPara="0" vert="horz" wrap="square" lIns="181453" tIns="0" rIns="181453" bIns="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b="1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Palatino Linotype" pitchFamily="18" charset="0"/>
                </a:rPr>
                <a:t>Сафари парк</a:t>
              </a:r>
            </a:p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Palatino Linotype" pitchFamily="18" charset="0"/>
                </a:rPr>
                <a:t>Подвижные игры</a:t>
              </a:r>
              <a:endParaRPr lang="ru-RU" sz="2000" b="1" kern="1200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Palatino Linotype" pitchFamily="18" charset="0"/>
              </a:endParaRPr>
            </a:p>
          </p:txBody>
        </p:sp>
      </p:grpSp>
      <p:pic>
        <p:nvPicPr>
          <p:cNvPr id="24" name="Рисунок 23" descr="DSC0674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62563" y="3845307"/>
            <a:ext cx="3976257" cy="26462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 descr="DSC0674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32389" y="4793227"/>
            <a:ext cx="2499928" cy="16637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13905565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400" advClick="0">
        <p14:doors dir="vert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27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64265" y="0"/>
            <a:ext cx="1435444" cy="1520848"/>
          </a:xfrm>
          <a:prstGeom prst="rect">
            <a:avLst/>
          </a:prstGeom>
        </p:spPr>
      </p:pic>
      <p:grpSp>
        <p:nvGrpSpPr>
          <p:cNvPr id="2" name="Группа 15"/>
          <p:cNvGrpSpPr/>
          <p:nvPr/>
        </p:nvGrpSpPr>
        <p:grpSpPr>
          <a:xfrm>
            <a:off x="2023078" y="180109"/>
            <a:ext cx="5541187" cy="902400"/>
            <a:chOff x="600997" y="0"/>
            <a:chExt cx="5541187" cy="738000"/>
          </a:xfrm>
        </p:grpSpPr>
        <p:sp>
          <p:nvSpPr>
            <p:cNvPr id="17" name="Скругленный прямоугольник 16"/>
            <p:cNvSpPr/>
            <p:nvPr/>
          </p:nvSpPr>
          <p:spPr>
            <a:xfrm>
              <a:off x="600997" y="0"/>
              <a:ext cx="5541187" cy="738000"/>
            </a:xfrm>
            <a:prstGeom prst="round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</p:sp>
        <p:sp>
          <p:nvSpPr>
            <p:cNvPr id="18" name="Скругленный прямоугольник 4"/>
            <p:cNvSpPr/>
            <p:nvPr/>
          </p:nvSpPr>
          <p:spPr>
            <a:xfrm>
              <a:off x="637023" y="36026"/>
              <a:ext cx="5469135" cy="665948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spcFirstLastPara="0" vert="horz" wrap="square" lIns="181453" tIns="0" rIns="181453" bIns="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b="1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Palatino Linotype" pitchFamily="18" charset="0"/>
                </a:rPr>
                <a:t>Сафари парк</a:t>
              </a:r>
            </a:p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Palatino Linotype" pitchFamily="18" charset="0"/>
                </a:rPr>
                <a:t>Конкурс загадок</a:t>
              </a:r>
              <a:endParaRPr lang="ru-RU" sz="2000" b="1" kern="1200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Palatino Linotype" pitchFamily="18" charset="0"/>
              </a:endParaRPr>
            </a:p>
          </p:txBody>
        </p:sp>
      </p:grp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530046" y="1150834"/>
            <a:ext cx="8257310" cy="3337084"/>
          </a:xfrm>
          <a:prstGeom prst="roundRect">
            <a:avLst/>
          </a:prstGeom>
          <a:noFill/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2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Царь зверей, его мы знаем,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И, конечно, уважаем.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Всем опасен его гнев.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Догадались, это -…..     (Лев)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В воде с рыбами живёт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Очень крупный….            (Бегемот)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Он выше, чем парта,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И выше, чем шкаф.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Его вы узнали,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Ведь это….                         (Жираф)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Он медлителен, велик.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К хоботу давно привык.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Всех зверей сильнее он.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Крепкий, мощный, сильный…. (Слон)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 По реке плывёт бревно,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Ох и злющее оно.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Тем, кто в реку угодил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Нос откусит…..                         (Крокодил)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 Чьи ужимки без труда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Повторяет детвора.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Кто живёт среди лиан?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Стая диких….                                 (Обезьян)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Рисунок 12" descr="DSC0673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0592" y="4034354"/>
            <a:ext cx="3955437" cy="26323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 descr="IMG_20170718_172318.jpg"/>
          <p:cNvPicPr>
            <a:picLocks noChangeAspect="1"/>
          </p:cNvPicPr>
          <p:nvPr/>
        </p:nvPicPr>
        <p:blipFill>
          <a:blip r:embed="rId5" cstate="print"/>
          <a:srcRect t="15790" b="16917"/>
          <a:stretch>
            <a:fillRect/>
          </a:stretch>
        </p:blipFill>
        <p:spPr>
          <a:xfrm>
            <a:off x="5274392" y="4026310"/>
            <a:ext cx="2942303" cy="26399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13905565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400" advClick="0">
        <p14:doors dir="vert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27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00291" y="122587"/>
            <a:ext cx="1435444" cy="1520848"/>
          </a:xfrm>
          <a:prstGeom prst="rect">
            <a:avLst/>
          </a:prstGeom>
        </p:spPr>
      </p:pic>
      <p:grpSp>
        <p:nvGrpSpPr>
          <p:cNvPr id="2" name="Группа 15"/>
          <p:cNvGrpSpPr/>
          <p:nvPr/>
        </p:nvGrpSpPr>
        <p:grpSpPr>
          <a:xfrm>
            <a:off x="2023078" y="193964"/>
            <a:ext cx="5541187" cy="888545"/>
            <a:chOff x="600997" y="0"/>
            <a:chExt cx="5541187" cy="738000"/>
          </a:xfrm>
        </p:grpSpPr>
        <p:sp>
          <p:nvSpPr>
            <p:cNvPr id="17" name="Скругленный прямоугольник 16"/>
            <p:cNvSpPr/>
            <p:nvPr/>
          </p:nvSpPr>
          <p:spPr>
            <a:xfrm>
              <a:off x="600997" y="0"/>
              <a:ext cx="5541187" cy="738000"/>
            </a:xfrm>
            <a:prstGeom prst="round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</p:sp>
        <p:sp>
          <p:nvSpPr>
            <p:cNvPr id="18" name="Скругленный прямоугольник 4"/>
            <p:cNvSpPr/>
            <p:nvPr/>
          </p:nvSpPr>
          <p:spPr>
            <a:xfrm>
              <a:off x="637023" y="36026"/>
              <a:ext cx="5469135" cy="665948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spcFirstLastPara="0" vert="horz" wrap="square" lIns="181453" tIns="0" rIns="181453" bIns="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b="1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Palatino Linotype" pitchFamily="18" charset="0"/>
                </a:rPr>
                <a:t>Сафари парк</a:t>
              </a:r>
            </a:p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Palatino Linotype" pitchFamily="18" charset="0"/>
                </a:rPr>
                <a:t>Творческая мастерская</a:t>
              </a:r>
              <a:endParaRPr lang="ru-RU" sz="2000" b="1" kern="1200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Palatino Linotype" pitchFamily="18" charset="0"/>
              </a:endParaRPr>
            </a:p>
          </p:txBody>
        </p:sp>
      </p:grpSp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401782" y="1251817"/>
            <a:ext cx="8381999" cy="3473291"/>
          </a:xfrm>
          <a:prstGeom prst="roundRect">
            <a:avLst/>
          </a:prstGeom>
          <a:noFill/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«Жители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саванны»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Очень часто мы выбрасываем в мусор очень даже полезные предметы, которые на первый взгляд уже не пригодятся. Поэтому мы решили использовать капсулу от киндер — сюрприза. Какой же ребенок не любит киндер-сюрпризы: шоколадка – в рот, игрушка – поиграть, а капсула ...вроде и не нужна. Но если  добавить к  желтой капсуле глазки, гребешок, клювик, крылышки - получится симпатичный попугай. Из капсул от киндер-сюрпризов можно сделать слона, жирафа, кенгуру, рыбку, крокодила и многое другое.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работы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Работа начинается со скатывания небольших шариков.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Раскатываем шарики в столбики - получатся ноги, а если раскатать тонкую колбаску – то и хвост.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Чтобы сделать крылья или клювы - сплющиваем или расплющиваем столбики или шарики.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Присоединяем вылепленные детали к капсуле киндер-сюрприза в виде лап, крыльев, хвостов, ушей, глаз, носов.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Оформляем предмет мелкими деталями из пластилина (рога, пятна на туловище и т.д.).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DSC0672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78641" y="4541611"/>
            <a:ext cx="3145962" cy="20936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 descr="IMG_20170809_11202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91730" y="4572000"/>
            <a:ext cx="2733368" cy="20500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 descr="IMG_20170809_104103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179574" y="4542502"/>
            <a:ext cx="2772697" cy="20795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13905565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400" advClick="0">
        <p14:doors dir="vert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alphaModFix amt="4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43992" y="4605170"/>
            <a:ext cx="830957" cy="25414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8562" y="2262646"/>
            <a:ext cx="718879" cy="36605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78623" y="1680152"/>
            <a:ext cx="1045030" cy="89511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6655" y="3056164"/>
            <a:ext cx="699634" cy="693497"/>
          </a:xfrm>
          <a:prstGeom prst="rect">
            <a:avLst/>
          </a:prstGeom>
        </p:spPr>
      </p:pic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440217" y="1411721"/>
            <a:ext cx="2576945" cy="3972758"/>
          </a:xfrm>
          <a:prstGeom prst="roundRect">
            <a:avLst/>
          </a:prstGeom>
          <a:ln>
            <a:solidFill>
              <a:schemeClr val="bg2">
                <a:lumMod val="10000"/>
              </a:schemeClr>
            </a:solidFill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Цель: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учить бережному отношению к памятникам старины, уметь видеть прекрасное в окружающей действительности, наблюдать, выделять отличительные признаки различных водоёмов.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Есть у нас старинный пруд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Там истории живут.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Если мы к нему пойдём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сказку сразу попадём.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Игра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Рыболовы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магнитную удочку дети ловят в пруду рыбок.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рыбках написаны задания, загадки, ребусы.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Рисунок 13" descr="DSC06666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380509" y="1814944"/>
            <a:ext cx="4957134" cy="32989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5" name="Группа 15"/>
          <p:cNvGrpSpPr/>
          <p:nvPr/>
        </p:nvGrpSpPr>
        <p:grpSpPr>
          <a:xfrm>
            <a:off x="2133915" y="235528"/>
            <a:ext cx="5541187" cy="902400"/>
            <a:chOff x="600997" y="0"/>
            <a:chExt cx="5541187" cy="738000"/>
          </a:xfrm>
        </p:grpSpPr>
        <p:sp>
          <p:nvSpPr>
            <p:cNvPr id="16" name="Скругленный прямоугольник 15"/>
            <p:cNvSpPr/>
            <p:nvPr/>
          </p:nvSpPr>
          <p:spPr>
            <a:xfrm>
              <a:off x="600997" y="0"/>
              <a:ext cx="5541187" cy="738000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sp>
        <p:sp>
          <p:nvSpPr>
            <p:cNvPr id="17" name="Скругленный прямоугольник 4"/>
            <p:cNvSpPr/>
            <p:nvPr/>
          </p:nvSpPr>
          <p:spPr>
            <a:xfrm>
              <a:off x="637023" y="36026"/>
              <a:ext cx="5469135" cy="665948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spcFirstLastPara="0" vert="horz" wrap="square" lIns="181453" tIns="0" rIns="181453" bIns="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b="1" dirty="0" smtClean="0">
                  <a:ln w="10541" cmpd="sng">
                    <a:solidFill>
                      <a:sysClr val="windowText" lastClr="000000"/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Palatino Linotype" pitchFamily="18" charset="0"/>
                </a:rPr>
                <a:t>Старинный пруд</a:t>
              </a:r>
            </a:p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dirty="0" smtClean="0">
                  <a:ln w="10541" cmpd="sng">
                    <a:solidFill>
                      <a:sysClr val="windowText" lastClr="000000"/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Palatino Linotype" pitchFamily="18" charset="0"/>
                </a:rPr>
                <a:t>Дидактические игры</a:t>
              </a:r>
              <a:endParaRPr lang="ru-RU" sz="2000" b="1" kern="1200" cap="none" spc="0" dirty="0">
                <a:ln w="10541" cmpd="sng">
                  <a:solidFill>
                    <a:sysClr val="windowText" lastClr="000000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Palatino Linotype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77589327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Другая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1E4E79"/>
      </a:hlink>
      <a:folHlink>
        <a:srgbClr val="1E4E79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Презентация1" id="{AD300A45-241B-484A-8AB7-E4E106A9140C}" vid="{035C38CC-2C83-46D0-869F-FABCD5E447C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AC5EAA778EFE4AB81F53BA0C48C9BB" ma:contentTypeVersion="" ma:contentTypeDescription="Create a new document." ma:contentTypeScope="" ma:versionID="84a7b908d236d3feec5cdc52fe85ba7c">
  <xsd:schema xmlns:xsd="http://www.w3.org/2001/XMLSchema" xmlns:xs="http://www.w3.org/2001/XMLSchema" xmlns:p="http://schemas.microsoft.com/office/2006/metadata/properties" xmlns:ns1="http://schemas.microsoft.com/sharepoint/v3" xmlns:ns2="6ee78bd2-4339-4042-adc0-bcc646419980" xmlns:ns3="2547570a-e5f4-4946-a4c3-82580e42479e" targetNamespace="http://schemas.microsoft.com/office/2006/metadata/properties" ma:root="true" ma:fieldsID="af74c33d54415a86935cc44ad597ec52" ns1:_="" ns2:_="" ns3:_="">
    <xsd:import namespace="http://schemas.microsoft.com/sharepoint/v3"/>
    <xsd:import namespace="6ee78bd2-4339-4042-adc0-bcc646419980"/>
    <xsd:import namespace="2547570a-e5f4-4946-a4c3-82580e4247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78bd2-4339-4042-adc0-bcc6464199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47570a-e5f4-4946-a4c3-82580e42479e" elementFormDefault="qualified">
    <xsd:import namespace="http://schemas.microsoft.com/office/2006/documentManagement/types"/>
    <xsd:import namespace="http://schemas.microsoft.com/office/infopath/2007/PartnerControls"/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A3FA65F-4361-4E04-8BDA-4F8256B2EBC3}">
  <ds:schemaRefs>
    <ds:schemaRef ds:uri="http://www.w3.org/XML/1998/namespace"/>
    <ds:schemaRef ds:uri="http://purl.org/dc/dcmitype/"/>
    <ds:schemaRef ds:uri="http://schemas.microsoft.com/office/2006/documentManagement/types"/>
    <ds:schemaRef ds:uri="http://purl.org/dc/elements/1.1/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2547570a-e5f4-4946-a4c3-82580e42479e"/>
    <ds:schemaRef ds:uri="6ee78bd2-4339-4042-adc0-bcc646419980"/>
    <ds:schemaRef ds:uri="http://schemas.microsoft.com/sharepoint/v3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D7DA39ED-743A-42D6-9416-1284B80FBA4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ee78bd2-4339-4042-adc0-bcc646419980"/>
    <ds:schemaRef ds:uri="2547570a-e5f4-4946-a4c3-82580e4247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0AAC4FE-6AA2-4812-A805-2E0A445923B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Шаблон теста на тему Природа и мир вокруг нас с птичками</Template>
  <TotalTime>0</TotalTime>
  <Words>1527</Words>
  <Application>Microsoft Office PowerPoint</Application>
  <PresentationFormat>Экран (4:3)</PresentationFormat>
  <Paragraphs>228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Тема1</vt:lpstr>
      <vt:lpstr>Организация деятельности детей на экологической тропе   «Мы познаем мир»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Спасибо  за 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2017-08-08T16:56:22Z</dcterms:created>
  <dcterms:modified xsi:type="dcterms:W3CDTF">2017-08-14T09:19:50Z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0x01010019AC5EAA778EFE4AB81F53BA0C48C9BB</vt:lpwstr>
  </property>
</Properties>
</file>