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79" r:id="rId4"/>
  </p:sldMasterIdLst>
  <p:handoutMasterIdLst>
    <p:handoutMasterId r:id="rId25"/>
  </p:handoutMasterIdLst>
  <p:sldIdLst>
    <p:sldId id="257" r:id="rId5"/>
    <p:sldId id="284" r:id="rId6"/>
    <p:sldId id="259" r:id="rId7"/>
    <p:sldId id="280" r:id="rId8"/>
    <p:sldId id="281" r:id="rId9"/>
    <p:sldId id="261" r:id="rId10"/>
    <p:sldId id="268" r:id="rId11"/>
    <p:sldId id="272" r:id="rId12"/>
    <p:sldId id="271" r:id="rId13"/>
    <p:sldId id="263" r:id="rId14"/>
    <p:sldId id="264" r:id="rId15"/>
    <p:sldId id="266" r:id="rId16"/>
    <p:sldId id="275" r:id="rId17"/>
    <p:sldId id="276" r:id="rId18"/>
    <p:sldId id="274" r:id="rId19"/>
    <p:sldId id="278" r:id="rId20"/>
    <p:sldId id="279" r:id="rId21"/>
    <p:sldId id="283" r:id="rId22"/>
    <p:sldId id="273" r:id="rId23"/>
    <p:sldId id="262" r:id="rId2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3E8C6"/>
    <a:srgbClr val="FFFF99"/>
    <a:srgbClr val="FFFF66"/>
    <a:srgbClr val="52D0D4"/>
    <a:srgbClr val="FF33CC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3052" autoAdjust="0"/>
  </p:normalViewPr>
  <p:slideViewPr>
    <p:cSldViewPr snapToGrid="0">
      <p:cViewPr varScale="1">
        <p:scale>
          <a:sx n="65" d="100"/>
          <a:sy n="65" d="100"/>
        </p:scale>
        <p:origin x="-143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2EDF3F9-A383-40CF-841B-6426D82ECB85}" type="datetimeFigureOut">
              <a:rPr lang="ru-RU" smtClean="0"/>
              <a:pPr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244" y="1801368"/>
            <a:ext cx="6858000" cy="1271668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259" y="4566542"/>
            <a:ext cx="432148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416" y="4919473"/>
            <a:ext cx="585584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416" y="2486190"/>
            <a:ext cx="4896829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8217" y="3148546"/>
            <a:ext cx="710246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4064" flipH="1">
            <a:off x="6780068" y="280346"/>
            <a:ext cx="1215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22264">
            <a:off x="324654" y="866690"/>
            <a:ext cx="1711137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809" y="5120640"/>
            <a:ext cx="346955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207" y="-494119"/>
            <a:ext cx="2044505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140" y="785524"/>
            <a:ext cx="391197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6653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8791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859" y="4982081"/>
            <a:ext cx="1698356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89131" y="624269"/>
            <a:ext cx="815816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9131" y="2288674"/>
            <a:ext cx="1034156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160" y="160763"/>
            <a:ext cx="633700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759" y="1896932"/>
            <a:ext cx="309776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121" y="3776472"/>
            <a:ext cx="797166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611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5462" y="-416425"/>
            <a:ext cx="1579197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2059" y="105247"/>
            <a:ext cx="561146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46" y="1617231"/>
            <a:ext cx="442913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9359" y="4179049"/>
            <a:ext cx="624193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3119" y="4768561"/>
            <a:ext cx="1123482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1326" y="5605931"/>
            <a:ext cx="1019964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6954" y="5631448"/>
            <a:ext cx="1038004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266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4691" y="-347322"/>
            <a:ext cx="176154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8614" y="5166360"/>
            <a:ext cx="6936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59" y="2020246"/>
            <a:ext cx="342715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59951" flipH="1">
            <a:off x="154372" y="3358523"/>
            <a:ext cx="728888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1871" y="89169"/>
            <a:ext cx="690259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13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3945" y="1031437"/>
            <a:ext cx="3629259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04419" y="1032932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>
              <a:buFontTx/>
              <a:buNone/>
              <a:defRPr sz="105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204419" y="2497135"/>
            <a:ext cx="2531405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179527" y="3962833"/>
            <a:ext cx="2556298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5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17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1435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71525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028700" indent="0" algn="ctr">
              <a:buFontTx/>
              <a:buNone/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8550" y="169358"/>
            <a:ext cx="574670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53" y="5047488"/>
            <a:ext cx="371448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1910" y="3233119"/>
            <a:ext cx="1037498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9386" y="5688912"/>
            <a:ext cx="1312535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9984" y="-281815"/>
            <a:ext cx="1435444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10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705" y="1171076"/>
            <a:ext cx="1383444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35708" y="1964368"/>
            <a:ext cx="4657780" cy="1161046"/>
          </a:xfrm>
          <a:prstGeom prst="rect">
            <a:avLst/>
          </a:prstGeom>
        </p:spPr>
        <p:txBody>
          <a:bodyPr/>
          <a:lstStyle>
            <a:lvl1pPr>
              <a:defRPr sz="405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1680" y="-1521677"/>
            <a:ext cx="651775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9763" y="6858000"/>
            <a:ext cx="85725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90891" y="4246511"/>
            <a:ext cx="797816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7457" y="247307"/>
            <a:ext cx="75438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04" y="5255401"/>
            <a:ext cx="299046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0" y="4366661"/>
            <a:ext cx="883503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1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4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4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1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2988" y="1745673"/>
            <a:ext cx="6858000" cy="257793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Организация деятельности детей на экологической тропе </a:t>
            </a:r>
            <a:b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«Мы познаем мир»</a:t>
            </a:r>
            <a:endParaRPr lang="ru-RU" sz="4000" b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3267" y="5099462"/>
            <a:ext cx="3536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Разработан коллективом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МБДОУ детского сада № 352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8546" y="5971309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80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992" y="4605170"/>
            <a:ext cx="830957" cy="254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62" y="2262646"/>
            <a:ext cx="718879" cy="366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623" y="1680152"/>
            <a:ext cx="1045030" cy="895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55" y="3056164"/>
            <a:ext cx="699634" cy="693497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4929536" y="1411743"/>
            <a:ext cx="3698269" cy="29625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«Юные туристы»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Формировать экологическую культуру через  взаимодействие с окружающим миром,  способствовать выработке элементарных правил  поведения  в природе, развивать познавательный интерес к окружающему миру.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«Что в походе пригодится?»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Ребёнок берёт необходимый предмет, бежит по прямой 2м и кладёт предмет в рюкзак; обратно возвращается  бегом.</a:t>
            </a:r>
          </a:p>
        </p:txBody>
      </p:sp>
      <p:pic>
        <p:nvPicPr>
          <p:cNvPr id="16" name="Рисунок 15" descr="DSC066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962" y="1484670"/>
            <a:ext cx="4288527" cy="285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Группа 15"/>
          <p:cNvGrpSpPr/>
          <p:nvPr/>
        </p:nvGrpSpPr>
        <p:grpSpPr>
          <a:xfrm>
            <a:off x="2189332" y="207819"/>
            <a:ext cx="5541187" cy="902400"/>
            <a:chOff x="600997" y="0"/>
            <a:chExt cx="5541187" cy="73800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Стоянка туристов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Подвижные игры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663677" y="4516592"/>
            <a:ext cx="3701845" cy="2009061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«Болото».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Дети шагают по «кочкам». Расстояние между предметами  (например массажными ковриками) равно ширине шага, обратно – бегом</a:t>
            </a:r>
          </a:p>
          <a:p>
            <a:r>
              <a:rPr lang="ru-RU" sz="1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«Шалаш»</a:t>
            </a:r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дети строят домик из палочек складывая «колодцем».</a:t>
            </a:r>
          </a:p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Каждый участник бежит и кладёт одну палочку. Возвращается бегом.</a:t>
            </a:r>
            <a:endParaRPr lang="ru-RU" sz="1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SC0667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929" y="4508987"/>
            <a:ext cx="3229897" cy="214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4"/>
          <p:cNvSpPr/>
          <p:nvPr/>
        </p:nvSpPr>
        <p:spPr>
          <a:xfrm>
            <a:off x="2059104" y="380535"/>
            <a:ext cx="5469135" cy="6659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81453" tIns="0" rIns="181453" bIns="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rPr>
              <a:t>Экологическая тропа</a:t>
            </a:r>
            <a:endParaRPr lang="ru-RU" sz="2800" b="1" kern="12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Palatino Linotype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023078" y="193964"/>
            <a:ext cx="5541187" cy="888545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  <a:latin typeface="Palatino Linotype" pitchFamily="18" charset="0"/>
                </a:rPr>
                <a:t>Цветочная поляна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Творческая мастерская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597239" y="1353743"/>
            <a:ext cx="3352800" cy="51776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«Цветник»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упражнять в умении резать ножницами прямые линии, соблюдая технику безопасности. Развивать глазомер, мелкую моторику рук. Продолжать упражнять в умении аккуратно работать с клеем. Развивать фантазию, творчество, эстетический вкус. Воспитывать усидчивость, трудолюбие.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цветная бумага, клей, ножницы.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Выполнение работы.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Берём бумагу зелёного цвета. Сворачиваем её пополам. Чертим линии по которым дети сделают разрезы до обозначенной черты. Закручиваем в рулон бумагу и склеиваем край. Теперь приступаем к изготовлению цветов. Берём готовые заготовки. Приклеиваем их к получившейся травке.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DSC066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3" y="1179543"/>
            <a:ext cx="4100945" cy="2729201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DSC06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0145" y="3991775"/>
            <a:ext cx="4017819" cy="2673879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4"/>
          <p:cNvSpPr/>
          <p:nvPr/>
        </p:nvSpPr>
        <p:spPr>
          <a:xfrm>
            <a:off x="2059104" y="380535"/>
            <a:ext cx="5469135" cy="6659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81453" tIns="0" rIns="181453" bIns="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rPr>
              <a:t>Экологическая тропа</a:t>
            </a:r>
            <a:endParaRPr lang="ru-RU" sz="2800" b="1" kern="12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Palatino Linotype" pitchFamily="18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2023078" y="166255"/>
            <a:ext cx="5541187" cy="916254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  <a:latin typeface="Palatino Linotype" pitchFamily="18" charset="0"/>
                </a:rPr>
                <a:t>Цветочная поляна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Подвижные игры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81942" y="1189685"/>
            <a:ext cx="4128657" cy="55864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Кто быстрее выложит цветок.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делятся на 2 равные команды. На полу выкладываются 2 ромашки из лепестков. (лепестков должно быть столько, сколько детей в команде). Командам предлагается перенести цветы на определенное расстояние (5-7 метров) и выложить лепестки вокруг приготовленных серединок.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Незабудка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Выбирается «незабудка» и водящий. Остальные дети – цветы, им раздаются по одной карточке с изображением какого-либо цветка. «Цветы» разбегаются по всей комнате. Водящий выбирает три цветка, ставит детей в одну линию и произносит: «Всем цветам всегда я рад. Посажу цветочки в ряд. Мак, ромашка, василек (или другие три цветка)». Водящий ставит цветы в определенной последовательности. Далее три выбранных «цветка» «теряются» среди других. «Незабудка» должна найти их, поставить в нужном порядке и назвать.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SC06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4695" y="1190665"/>
            <a:ext cx="3892982" cy="259080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DSC06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3671" y="4241502"/>
            <a:ext cx="3810000" cy="253557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180109"/>
            <a:ext cx="5541187" cy="902400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Зеленая аптека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Дидактические игры. загадки</a:t>
              </a:r>
            </a:p>
          </p:txBody>
        </p:sp>
      </p:grpSp>
      <p:pic>
        <p:nvPicPr>
          <p:cNvPr id="6" name="Рисунок 5" descr="DSC066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965" y="4006889"/>
            <a:ext cx="4062845" cy="270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066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5721" y="1107581"/>
            <a:ext cx="3931623" cy="261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31965" y="1183813"/>
            <a:ext cx="4583430" cy="2434709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папки- передвижки «Лекарственные растения»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сказки про муравья «Лекарственные растения»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методической- копилки «Азбука лечебных трав»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Дидактическая игра «Отгадай загадки и найди отгадку» про лекарственные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растения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15344" y="3832923"/>
            <a:ext cx="4572000" cy="2862628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Обучающие игры по теме: «Растения –доктора простудных заболеваний»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-дидактическая игра « Узнай по описанию»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«Угадай, что лечит»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«Кто быстрее найдет лекарственные растения по названию»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папки-передвижки «Рецепты народной медицины»</a:t>
            </a: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180109"/>
            <a:ext cx="5541187" cy="1122218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Тропа здоровья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Конкурсы.  Игры</a:t>
              </a:r>
            </a:p>
          </p:txBody>
        </p:sp>
      </p:grpSp>
      <p:pic>
        <p:nvPicPr>
          <p:cNvPr id="7" name="Рисунок 6" descr="DSC06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910" y="1420852"/>
            <a:ext cx="3081961" cy="205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085304" y="1312863"/>
            <a:ext cx="4778477" cy="25981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целями организации «Тропы здоровья» являются: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приобщение детей к здоровому образу жизни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-повышение сопротивляемости инфекционным заболеваниям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-улучшение эмоционально-психологического состояния детей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-профилактика плоскостопия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-улучшение координации движений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-улучшение функций сердечно-сосудистой и дыхательной систем.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SC067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955" y="4042126"/>
            <a:ext cx="3920927" cy="2609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713703" y="4112476"/>
            <a:ext cx="2197509" cy="25242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«Тропе здоровья» размещено оборудование, которое представляет возможность тренировать все группы мышц, все функциональные системы организма.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SDC168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65547" y="3949293"/>
            <a:ext cx="3041444" cy="2281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9"/>
            <a:ext cx="5541187" cy="1013236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Наш огород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itchFamily="18" charset="0"/>
                </a:rPr>
                <a:t>Творческая мастерская</a:t>
              </a:r>
            </a:p>
          </p:txBody>
        </p:sp>
      </p:grpSp>
      <p:pic>
        <p:nvPicPr>
          <p:cNvPr id="6" name="Рисунок 5" descr="DSC06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559" y="4209882"/>
            <a:ext cx="3888241" cy="258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06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8167" y="1407207"/>
            <a:ext cx="3946328" cy="2626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4487" y="1407207"/>
            <a:ext cx="4572000" cy="273039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произведений Н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Носова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Про пчелку», «Огурцы»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рассказов «Хитрый огурчик»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Дидактические игры: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-«Угадай на вкус»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-«Вершки и корешки»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-«Отгадай загадку подскажи отгадку»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6487" y="4431414"/>
            <a:ext cx="4298008" cy="231439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Пение песни «Урожай собирай»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Лепка «Овощи на тарелке»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Коллективная аппликация « Дары осени»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Заучивание стихотворения « В огороде много гряд»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Выращивание овощей для контактного зоопарка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SDC172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5640" y="2667000"/>
            <a:ext cx="2946399" cy="220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964084" y="176981"/>
            <a:ext cx="5541187" cy="1082509"/>
            <a:chOff x="600997" y="0"/>
            <a:chExt cx="5541187" cy="738000"/>
          </a:xfrm>
          <a:solidFill>
            <a:srgbClr val="FF33CC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Птичий двор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Познавательные задания</a:t>
              </a:r>
            </a:p>
          </p:txBody>
        </p:sp>
      </p:grpSp>
      <p:pic>
        <p:nvPicPr>
          <p:cNvPr id="9" name="Рисунок 8" descr="DSC06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9265" y="2659147"/>
            <a:ext cx="5112567" cy="3402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79871" y="1349253"/>
            <a:ext cx="7300452" cy="885349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«Угадай по описанию»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даёт описание одного из видов домашней птицы, дети называют. Воспитатель называет самых внимательных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10410" y="2302594"/>
            <a:ext cx="3579925" cy="4343817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«Курочки и петушок».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«Курочки» и «петушок» сидят на корточках с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одной стороны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как будто на насесте. «Петушок» выходит из дома, помахивая крыльями-руками, останавливается в центре зала (нашел зернышко) и звонко зовет «курочек»: «Ку-ка-ре-ку!». «Курочки», весело помахивая «крыльями», легко на носках бегут к «петушку» и бегают вокруг него, останавливаются и показывают, как клюют зернышки. «Петушок» отходит и снова зовет курочек.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      Возле дома, во дворе,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Петушок гуляет.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      И любимую свою,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           Песню распевает.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9"/>
            <a:ext cx="5541187" cy="1040946"/>
            <a:chOff x="600997" y="0"/>
            <a:chExt cx="5541187" cy="738000"/>
          </a:xfrm>
          <a:solidFill>
            <a:srgbClr val="FF33CC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Птичий двор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Игровая деятельность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</p:txBody>
        </p:sp>
      </p:grpSp>
      <p:pic>
        <p:nvPicPr>
          <p:cNvPr id="9" name="Рисунок 8" descr="DSC06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6465" y="1455174"/>
            <a:ext cx="3945418" cy="2625696"/>
          </a:xfrm>
          <a:prstGeom prst="rect">
            <a:avLst/>
          </a:prstGeom>
        </p:spPr>
      </p:pic>
      <p:pic>
        <p:nvPicPr>
          <p:cNvPr id="11" name="Рисунок 10" descr="DSC06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970" y="3885687"/>
            <a:ext cx="4129548" cy="2748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477" y="1415845"/>
            <a:ext cx="4148291" cy="2417683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Совушка-сова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Один ребенок назначается совой. Остальные дети – домашние птицы, они разлетаются и разбегаются по площадке. Воспитатель включает музыку. Пока звучит музыка, домашние птицы летают и бегают по площадке с криками, характерными для домашних птиц, а сова сидит в стороне и спит. Как только музыка выключается, домашние птицы должны замереть на месте и не шевелиться Задача совы – летать по площадке, выискивать тех птиц, которые не спят (шевелятся) и уносить их к себе в гнездо. Игра повторяется 2-3 раза.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94989" y="4282766"/>
            <a:ext cx="3865552" cy="2009061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«Птицы в клетке»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Половина детей становится в круг, держась за руки. Руки подняты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воротиками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»‑это клетка. Вторая половина детей вбегает и выбегает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воротики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 сигналу воспитателя (хлопок в ладоши)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воротики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опускаются, пойманные дети называют любую домашнюю птицу и выходят из клетки. Игра повторяется 2-3 раза.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1881563" y="344508"/>
            <a:ext cx="5541187" cy="1221056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Пасека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Летнее развлечение «Праздник насекомых» </a:t>
              </a:r>
            </a:p>
          </p:txBody>
        </p:sp>
      </p:grpSp>
      <p:pic>
        <p:nvPicPr>
          <p:cNvPr id="6" name="Рисунок 5" descr="IMG_20170728_103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1624" y="1634834"/>
            <a:ext cx="4854558" cy="273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70728_103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589" y="3937819"/>
            <a:ext cx="4706672" cy="264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106" y="297694"/>
            <a:ext cx="482199" cy="526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596" y="-202784"/>
            <a:ext cx="466544" cy="10945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7721" y="325442"/>
            <a:ext cx="1944709" cy="594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369" y="770213"/>
            <a:ext cx="1944709" cy="550103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6981" y="1746502"/>
            <a:ext cx="4144297" cy="177069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- закреплять у детей знания о насекомых, о способах их передвижения, развивать моторику, мимику, координацию движений.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Создать у детей радостное настроение, вызвать эмоциональную отзывчивость, способствовать развитию интереса к музыкально-художественной деятельности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57252" y="4549374"/>
            <a:ext cx="4365522" cy="200906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Песня-танец «Паровозик»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Песенка Бабочки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Конкурс «Гусеница»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Песня – танец «Паучок ходил по ветке»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 «Найди свой цветок»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музыку бабочки летают, с окончанием музыки усаживаются на свои цветы, те бабочки, которые не успели занять цветок, выбывают из игры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SC06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880" y="1254596"/>
            <a:ext cx="4557642" cy="303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Группа 15"/>
          <p:cNvGrpSpPr/>
          <p:nvPr/>
        </p:nvGrpSpPr>
        <p:grpSpPr>
          <a:xfrm>
            <a:off x="2023078" y="344509"/>
            <a:ext cx="5541187" cy="738000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Пасека</a:t>
              </a:r>
            </a:p>
          </p:txBody>
        </p:sp>
      </p:grp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51932" y="1135151"/>
            <a:ext cx="3255817" cy="2339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«Пчёлка»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(младший дошкольный возраст)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учить детей разбиваться по парам.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игры.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стоят в произвольном порядке.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Ведущий: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Пчёлки, пчёлки покружитесь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друг с другом подружитесь.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0528" y="1837180"/>
            <a:ext cx="1926550" cy="589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6641" y="1163642"/>
            <a:ext cx="1944709" cy="594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6586" y="3376174"/>
            <a:ext cx="482199" cy="526614"/>
          </a:xfrm>
          <a:prstGeom prst="rect">
            <a:avLst/>
          </a:prstGeom>
        </p:spPr>
      </p:pic>
      <p:pic>
        <p:nvPicPr>
          <p:cNvPr id="12" name="Рисунок 11" descr="IMG_20170717_100805.jpg"/>
          <p:cNvPicPr>
            <a:picLocks noChangeAspect="1"/>
          </p:cNvPicPr>
          <p:nvPr/>
        </p:nvPicPr>
        <p:blipFill>
          <a:blip r:embed="rId6" cstate="print"/>
          <a:srcRect r="11351"/>
          <a:stretch>
            <a:fillRect/>
          </a:stretch>
        </p:blipFill>
        <p:spPr>
          <a:xfrm>
            <a:off x="235626" y="3703320"/>
            <a:ext cx="4671557" cy="2964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876800" y="4861560"/>
            <a:ext cx="4008120" cy="17706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Игра: «Соты»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(старший дошкольный возраст)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совершенствовать умения бегать не сталкиваясь, развивать фонетический слух.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асфальте нарисованы соты с буквами.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Ведущий называет слово, а дети занимают тот многоугольник, на котором написана буква из этого слова.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4956" y="2357536"/>
            <a:ext cx="466544" cy="10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40490" y="1335719"/>
            <a:ext cx="37822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 гуманной, социально активной, творческой личности, способной понимать и любить окружающий мир, природу и бережно относиться к ним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8652" y="4671905"/>
            <a:ext cx="79525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основ экологического миропонимания;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и углубление представлений дошкольников о природе;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у детей соответствующих содержанию знаний познавательных умений (анализировать наблюдаемое в природе, делать выводы о некоторых закономерностях и взаимосвязях, элементарно прогнозировать последствия воздействия на объекты природы)</a:t>
            </a:r>
          </a:p>
        </p:txBody>
      </p:sp>
      <p:pic>
        <p:nvPicPr>
          <p:cNvPr id="10" name="Рисунок 9" descr="SDC16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943" y="442451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SDC167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2592" y="2772696"/>
            <a:ext cx="2772698" cy="2079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450274" y="3490877"/>
            <a:ext cx="4396046" cy="738000"/>
            <a:chOff x="600997" y="0"/>
            <a:chExt cx="5541187" cy="73800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Задачи</a:t>
              </a:r>
              <a:endParaRPr lang="ru-RU" sz="28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326642" y="265405"/>
            <a:ext cx="4389654" cy="738000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6" cy="6659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Цель</a:t>
              </a:r>
              <a:endParaRPr lang="ru-RU" sz="28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28295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79" y="1942596"/>
            <a:ext cx="4657780" cy="116104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b="1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21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3888" y="2769596"/>
            <a:ext cx="5725312" cy="387906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498764" y="1270609"/>
            <a:ext cx="8340436" cy="1292482"/>
          </a:xfrm>
          <a:prstGeom prst="rect">
            <a:avLst/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  <a:latin typeface="Palatino Linotype" pitchFamily="18" charset="0"/>
              </a:rPr>
              <a:t>Тропа доступна для посещения детей, как с воспитателями, так и с родителями. Маршрут проложен в естественных и искусственно созданных условиях на территории детского сада.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593274" y="275237"/>
            <a:ext cx="6220374" cy="738000"/>
            <a:chOff x="600997" y="0"/>
            <a:chExt cx="5541187" cy="73800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Схема э</a:t>
              </a:r>
              <a:r>
                <a:rPr lang="ru-RU" sz="2800" b="1" kern="1200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  <a:latin typeface="Palatino Linotype" pitchFamily="18" charset="0"/>
                </a:rPr>
                <a:t>кологической тропы</a:t>
              </a:r>
              <a:endParaRPr lang="ru-RU" sz="28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008565" y="3699162"/>
            <a:ext cx="1928826" cy="82125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Palatino Linotype" pitchFamily="18" charset="0"/>
              </a:rPr>
              <a:t>МБДОУ №352</a:t>
            </a:r>
            <a:endParaRPr lang="ru-RU" sz="2000" dirty="0">
              <a:latin typeface="Palatino Linotype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403818" y="5472753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4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653198" y="4724609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3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248945" y="3020501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2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814508" y="5652865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8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823417" y="3117482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1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867453" y="6040791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9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985706" y="5874536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6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565125" y="5195665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5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32617" y="5819118"/>
            <a:ext cx="428628" cy="414334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7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67694" y="5320355"/>
            <a:ext cx="145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«Наш огород»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cxnSp>
        <p:nvCxnSpPr>
          <p:cNvPr id="38" name="Прямая соединительная линия 37"/>
          <p:cNvCxnSpPr>
            <a:stCxn id="25" idx="6"/>
            <a:endCxn id="32" idx="2"/>
          </p:cNvCxnSpPr>
          <p:nvPr/>
        </p:nvCxnSpPr>
        <p:spPr>
          <a:xfrm flipV="1">
            <a:off x="3832446" y="5402832"/>
            <a:ext cx="1732679" cy="277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27" idx="6"/>
          </p:cNvCxnSpPr>
          <p:nvPr/>
        </p:nvCxnSpPr>
        <p:spPr>
          <a:xfrm flipV="1">
            <a:off x="4677573" y="3200400"/>
            <a:ext cx="3413482" cy="272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6" idx="0"/>
            <a:endCxn id="27" idx="3"/>
          </p:cNvCxnSpPr>
          <p:nvPr/>
        </p:nvCxnSpPr>
        <p:spPr>
          <a:xfrm flipV="1">
            <a:off x="3867512" y="3374157"/>
            <a:ext cx="444204" cy="13504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30" idx="6"/>
            <a:endCxn id="97" idx="2"/>
          </p:cNvCxnSpPr>
          <p:nvPr/>
        </p:nvCxnSpPr>
        <p:spPr>
          <a:xfrm flipV="1">
            <a:off x="7296081" y="6012977"/>
            <a:ext cx="527335" cy="234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stCxn id="31" idx="6"/>
            <a:endCxn id="33" idx="2"/>
          </p:cNvCxnSpPr>
          <p:nvPr/>
        </p:nvCxnSpPr>
        <p:spPr>
          <a:xfrm flipV="1">
            <a:off x="4414334" y="6026285"/>
            <a:ext cx="818283" cy="554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endCxn id="31" idx="7"/>
          </p:cNvCxnSpPr>
          <p:nvPr/>
        </p:nvCxnSpPr>
        <p:spPr>
          <a:xfrm flipH="1">
            <a:off x="4351563" y="5347854"/>
            <a:ext cx="1328800" cy="5873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28" idx="6"/>
            <a:endCxn id="30" idx="2"/>
          </p:cNvCxnSpPr>
          <p:nvPr/>
        </p:nvCxnSpPr>
        <p:spPr>
          <a:xfrm>
            <a:off x="6243136" y="5860032"/>
            <a:ext cx="624317" cy="3879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33" idx="6"/>
            <a:endCxn id="28" idx="2"/>
          </p:cNvCxnSpPr>
          <p:nvPr/>
        </p:nvCxnSpPr>
        <p:spPr>
          <a:xfrm flipV="1">
            <a:off x="5661245" y="5860032"/>
            <a:ext cx="153263" cy="1662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25" idx="0"/>
            <a:endCxn id="26" idx="4"/>
          </p:cNvCxnSpPr>
          <p:nvPr/>
        </p:nvCxnSpPr>
        <p:spPr>
          <a:xfrm flipV="1">
            <a:off x="3618132" y="5138943"/>
            <a:ext cx="249380" cy="3338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Офис1\Desktop\Новая папка (3)\DSC07004.JPG"/>
          <p:cNvPicPr>
            <a:picLocks noChangeAspect="1" noChangeArrowheads="1"/>
          </p:cNvPicPr>
          <p:nvPr/>
        </p:nvPicPr>
        <p:blipFill>
          <a:blip r:embed="rId4" cstate="print"/>
          <a:srcRect l="16106" r="29630"/>
          <a:stretch>
            <a:fillRect/>
          </a:stretch>
        </p:blipFill>
        <p:spPr bwMode="auto">
          <a:xfrm>
            <a:off x="164590" y="2675508"/>
            <a:ext cx="2885774" cy="39885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76" name="TextBox 75"/>
          <p:cNvSpPr txBox="1"/>
          <p:nvPr/>
        </p:nvSpPr>
        <p:spPr>
          <a:xfrm>
            <a:off x="6774276" y="2784973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«Альпийская горка»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158240" y="4364392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«Старинный пруд»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65367" y="2826537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«Сафари парк»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959329" y="6245423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«Тропа здоровья»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102820" y="5181809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«Стоянка туристов»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070166" y="4877010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«Цветочная поляна»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269076" y="6262464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«Зеленая аптека»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7823416" y="5735990"/>
            <a:ext cx="614001" cy="553973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alatino Linotype" pitchFamily="18" charset="0"/>
              </a:rPr>
              <a:t>10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414057" y="5639010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«Птичий двор»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757949" y="5292646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</a:rPr>
              <a:t>«Пасека»</a:t>
            </a:r>
            <a:endParaRPr lang="ru-RU" sz="1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51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8"/>
            <a:ext cx="5541187" cy="985527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Альпийская горка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Palatino Linotype" pitchFamily="18" charset="0"/>
              </a:endParaRPr>
            </a:p>
          </p:txBody>
        </p:sp>
      </p:grpSp>
      <p:pic>
        <p:nvPicPr>
          <p:cNvPr id="9" name="Рисунок 8" descr="DSC06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0370" y="1294284"/>
            <a:ext cx="3462517" cy="2304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SC06767.JPG"/>
          <p:cNvPicPr>
            <a:picLocks noChangeAspect="1"/>
          </p:cNvPicPr>
          <p:nvPr/>
        </p:nvPicPr>
        <p:blipFill>
          <a:blip r:embed="rId4" cstate="print"/>
          <a:srcRect r="19895"/>
          <a:stretch>
            <a:fillRect/>
          </a:stretch>
        </p:blipFill>
        <p:spPr>
          <a:xfrm>
            <a:off x="3451123" y="3812816"/>
            <a:ext cx="3372018" cy="280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68710" y="1492586"/>
            <a:ext cx="2964425" cy="44627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Загадки о горах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 исток не у ручья -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ледника сбегаю 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Очень-очень быстрая,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Свежая и чистая. (Горная речка)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Вся в вершинах эта местность,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людей неробких.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туристам интересно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Вверх идти по тропке. (Горы)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Горной ямы берегись,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сорваться страшно!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легко свалиться вниз,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с высокой башни. (Пропасть)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Вот гора, она гола,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из темного стекла.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растет на ней, увы,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 кусточка, ни травы.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 тому ж, она отвесна.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Назови мне это место.    (Скала)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2023078" y="344509"/>
            <a:ext cx="5541187" cy="999382"/>
            <a:chOff x="600997" y="0"/>
            <a:chExt cx="5541187" cy="738000"/>
          </a:xfrm>
          <a:solidFill>
            <a:srgbClr val="FFFF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Альпийская горка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Творческая мастерская</a:t>
              </a:r>
            </a:p>
          </p:txBody>
        </p:sp>
      </p:grpSp>
      <p:pic>
        <p:nvPicPr>
          <p:cNvPr id="8" name="Рисунок 7" descr="DSC06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588" y="4227213"/>
            <a:ext cx="3664972" cy="243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06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9703" y="1435270"/>
            <a:ext cx="3727550" cy="2480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3458" y="1440312"/>
            <a:ext cx="3524865" cy="2724150"/>
          </a:xfrm>
          <a:prstGeom prst="roundRect">
            <a:avLst/>
          </a:prstGeom>
          <a:solidFill>
            <a:srgbClr val="D3E8C6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Рисование на асфальте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Вокруг садика - дорога,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её совсем немного: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Называется - асфальт!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радость для ребят!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асфальт идем с мелками!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Убедитесь в этом сами: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рисуем на асфальте,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в тетрадке, не на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парте!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художники - поверьте,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рисуют на асфальте дети!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SC06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6155" y="2758796"/>
            <a:ext cx="2525104" cy="1680470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815840" y="4535766"/>
            <a:ext cx="3977640" cy="2009061"/>
          </a:xfrm>
          <a:prstGeom prst="roundRect">
            <a:avLst/>
          </a:prstGeom>
          <a:solidFill>
            <a:srgbClr val="D3E8C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Вырос  высокий цветок на поляне, (руки поднимаем)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Утром весенним раскрыл лепестки. (ладони раскрыть)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Всем лепесткам красоту и питание (шевелят пальцами)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Дружно дают под землей корешки. (руки опустить)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7584" y="0"/>
            <a:ext cx="1435444" cy="1520848"/>
          </a:xfrm>
          <a:prstGeom prst="rect">
            <a:avLst/>
          </a:prstGeom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63236" y="1238726"/>
            <a:ext cx="8506691" cy="3813810"/>
          </a:xfrm>
          <a:prstGeom prst="round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 жирафа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пятна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Е.ЖЕЛЕЗНОВА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жирафов пятна, пятна, пятна, пятнышки везде.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жирафов пятна, пятна, пятна, пятнышки везде.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(Хлопаем по всему телу ладонями).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лбу, ушах, на шее, на локтях,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носах, на животах, на коленях и носках.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(Указательными пальцами дотрагиваемся до соответствующих частей тела).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слонов есть складки, складки, складки, складочки везде.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слонов есть складки, складки, складки, складочки везде.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(Щипаем себя, как бы собирая складки).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лбу, ушах, на шее, на локтях,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носах, на животах, на коленях и носках.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«Ветер  дует завывает, пальмы в стороны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качает»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«Мы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охотимся на льва»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5"/>
          <p:cNvGrpSpPr/>
          <p:nvPr/>
        </p:nvGrpSpPr>
        <p:grpSpPr>
          <a:xfrm>
            <a:off x="2023078" y="180109"/>
            <a:ext cx="5541187" cy="902400"/>
            <a:chOff x="600997" y="0"/>
            <a:chExt cx="5541187" cy="73800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Сафари парк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Подвижные игры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pic>
        <p:nvPicPr>
          <p:cNvPr id="24" name="Рисунок 23" descr="DSC06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63" y="3845307"/>
            <a:ext cx="3976257" cy="2646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67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2389" y="4793227"/>
            <a:ext cx="2499928" cy="1663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4265" y="0"/>
            <a:ext cx="1435444" cy="1520848"/>
          </a:xfrm>
          <a:prstGeom prst="rect">
            <a:avLst/>
          </a:prstGeom>
        </p:spPr>
      </p:pic>
      <p:grpSp>
        <p:nvGrpSpPr>
          <p:cNvPr id="2" name="Группа 15"/>
          <p:cNvGrpSpPr/>
          <p:nvPr/>
        </p:nvGrpSpPr>
        <p:grpSpPr>
          <a:xfrm>
            <a:off x="2023078" y="180109"/>
            <a:ext cx="5541187" cy="902400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Сафари парк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Конкурс загадок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0046" y="1150834"/>
            <a:ext cx="8257310" cy="3337084"/>
          </a:xfrm>
          <a:prstGeom prst="round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Царь зверей, его мы знаем,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И, конечно, уважаем.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Всем опасен его гнев.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Догадались, это -…..     (Лев)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 воде с рыбами живёт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Очень крупный….            (Бегемот)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Он выше, чем парта,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И выше, чем шкаф.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Его вы узнали,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Ведь это….                         (Жираф)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Он медлителен, велик.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К хоботу давно привык.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Всех зверей сильнее он.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Крепкий, мощный, сильный…. (Слон)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По реке плывёт бревно,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Ох и злющее оно.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Тем, кто в реку угодил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Нос откусит…..                         (Крокодил)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Чьи ужимки без труда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Повторяет детвора.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Кто живёт среди лиан?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Стая диких….                                 (Обезьян)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SC06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592" y="4034354"/>
            <a:ext cx="3955437" cy="2632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70718_172318.jpg"/>
          <p:cNvPicPr>
            <a:picLocks noChangeAspect="1"/>
          </p:cNvPicPr>
          <p:nvPr/>
        </p:nvPicPr>
        <p:blipFill>
          <a:blip r:embed="rId5" cstate="print"/>
          <a:srcRect t="15790" b="16917"/>
          <a:stretch>
            <a:fillRect/>
          </a:stretch>
        </p:blipFill>
        <p:spPr>
          <a:xfrm>
            <a:off x="5274392" y="4026310"/>
            <a:ext cx="2942303" cy="2639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0291" y="122587"/>
            <a:ext cx="1435444" cy="1520848"/>
          </a:xfrm>
          <a:prstGeom prst="rect">
            <a:avLst/>
          </a:prstGeom>
        </p:spPr>
      </p:pic>
      <p:grpSp>
        <p:nvGrpSpPr>
          <p:cNvPr id="2" name="Группа 15"/>
          <p:cNvGrpSpPr/>
          <p:nvPr/>
        </p:nvGrpSpPr>
        <p:grpSpPr>
          <a:xfrm>
            <a:off x="2023078" y="193964"/>
            <a:ext cx="5541187" cy="888545"/>
            <a:chOff x="600997" y="0"/>
            <a:chExt cx="5541187" cy="738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Сафари парк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Творческая мастерская</a:t>
              </a:r>
              <a:endParaRPr lang="ru-RU" sz="2000" b="1" kern="120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01782" y="1251817"/>
            <a:ext cx="8381999" cy="3473291"/>
          </a:xfrm>
          <a:prstGeom prst="roundRect">
            <a:avLst/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«Жители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саванны»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Очень часто мы выбрасываем в мусор очень даже полезные предметы, которые на первый взгляд уже не пригодятся. Поэтому мы решили использовать капсулу от киндер — сюрприза. Какой же ребенок не любит киндер-сюрпризы: шоколадка – в рот, игрушка – поиграть, а капсула ...вроде и не нужна. Но если  добавить к  желтой капсуле глазки, гребешок, клювик, крылышки - получится симпатичный попугай. Из капсул от киндер-сюрпризов можно сделать слона, жирафа, кенгуру, рыбку, крокодила и многое другое.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работы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Работа начинается со скатывания небольших шариков.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Раскатываем шарики в столбики - получатся ноги, а если раскатать тонкую колбаску – то и хвост.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Чтобы сделать крылья или клювы - сплющиваем или расплющиваем столбики или шарики.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Присоединяем вылепленные детали к капсуле киндер-сюрприза в виде лап, крыльев, хвостов, ушей, глаз, носов.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Оформляем предмет мелкими деталями из пластилина (рога, пятна на туловище и т.д.).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067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8641" y="4541611"/>
            <a:ext cx="3145962" cy="2093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70809_112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730" y="4572000"/>
            <a:ext cx="2733368" cy="2050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20170809_1041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9574" y="4542502"/>
            <a:ext cx="2772697" cy="2079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905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992" y="4605170"/>
            <a:ext cx="830957" cy="254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62" y="2262646"/>
            <a:ext cx="718879" cy="366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623" y="1680152"/>
            <a:ext cx="1045030" cy="895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55" y="3056164"/>
            <a:ext cx="699634" cy="693497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40217" y="1411721"/>
            <a:ext cx="2576945" cy="3972758"/>
          </a:xfrm>
          <a:prstGeom prst="roundRect">
            <a:avLst/>
          </a:prstGeom>
          <a:ln>
            <a:solidFill>
              <a:schemeClr val="bg2">
                <a:lumMod val="1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бережному отношению к памятникам старины, уметь видеть прекрасное в окружающей действительности, наблюдать, выделять отличительные признаки различных водоёмов.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 у нас старинный пруд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Там истории живут.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мы к нему пойдём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сказку сразу попадём.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Рыболовы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магнитную удочку дети ловят в пруду рыбок.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рыбках написаны задания, загадки, ребусы.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DSC066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0509" y="1814944"/>
            <a:ext cx="4957134" cy="329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5"/>
          <p:cNvGrpSpPr/>
          <p:nvPr/>
        </p:nvGrpSpPr>
        <p:grpSpPr>
          <a:xfrm>
            <a:off x="2133915" y="235528"/>
            <a:ext cx="5541187" cy="902400"/>
            <a:chOff x="600997" y="0"/>
            <a:chExt cx="5541187" cy="73800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0997" y="0"/>
              <a:ext cx="5541187" cy="738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37023" y="36026"/>
              <a:ext cx="5469135" cy="6659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81453" tIns="0" rIns="181453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Старинный пруд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n w="10541" cmpd="sng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Palatino Linotype" pitchFamily="18" charset="0"/>
                </a:rPr>
                <a:t>Дидактические игры</a:t>
              </a:r>
              <a:endParaRPr lang="ru-RU" sz="2000" b="1" kern="1200" cap="none" spc="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Palatino Linotyp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3FA65F-4361-4E04-8BDA-4F8256B2EBC3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547570a-e5f4-4946-a4c3-82580e42479e"/>
    <ds:schemaRef ds:uri="6ee78bd2-4339-4042-adc0-bcc646419980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1469</Words>
  <Application>Microsoft Office PowerPoint</Application>
  <PresentationFormat>Экран (4:3)</PresentationFormat>
  <Paragraphs>219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Тема1</vt:lpstr>
      <vt:lpstr>Организация деятельности детей на экологической тропе   «Мы познаем мир»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2017-08-08T16:56:22Z</dcterms:created>
  <dcterms:modified xsi:type="dcterms:W3CDTF">2020-04-26T11:43:21Z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