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88" r:id="rId31"/>
    <p:sldId id="289" r:id="rId32"/>
    <p:sldId id="292" r:id="rId33"/>
    <p:sldId id="293" r:id="rId34"/>
    <p:sldId id="295" r:id="rId3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2442" autoAdjust="0"/>
  </p:normalViewPr>
  <p:slideViewPr>
    <p:cSldViewPr>
      <p:cViewPr varScale="1">
        <p:scale>
          <a:sx n="80" d="100"/>
          <a:sy n="80" d="100"/>
        </p:scale>
        <p:origin x="-9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477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699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30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406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019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03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893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49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768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270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4432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00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434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040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36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&#1082;&#1072;&#1073;&#1080;&#1085;&#1077;&#1090;.&#1077;&#1082;&#1072;&#1090;&#1077;&#1088;&#1080;&#1085;&#1073;&#1091;&#1088;&#1075;.&#1088;&#1092;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2019/2020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организации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595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2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9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выбрать подраздел «Образование</a:t>
            </a:r>
            <a:r>
              <a:rPr lang="ru-RU" altLang="ru-RU" sz="1600" dirty="0">
                <a:latin typeface="+mn-lt"/>
                <a:cs typeface="+mn-cs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 cstate="print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59663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513733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образовательное учреждение» Департамента образования Администрации города Екатеринбурга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11760" y="1203598"/>
            <a:ext cx="6585417" cy="3477665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80322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555776" y="1131590"/>
            <a:ext cx="6246523" cy="3513669"/>
            <a:chOff x="2555776" y="1131590"/>
            <a:chExt cx="6246523" cy="3513669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 cstate="print"/>
            <a:srcRect l="18107" t="7300" r="18895" b="29700"/>
            <a:stretch/>
          </p:blipFill>
          <p:spPr>
            <a:xfrm>
              <a:off x="2555776" y="1131590"/>
              <a:ext cx="6246523" cy="3513669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7506074" y="4155926"/>
              <a:ext cx="954358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30214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</a:t>
            </a:r>
            <a:r>
              <a:rPr lang="ru-RU" altLang="ru-RU" sz="1600" dirty="0">
                <a:latin typeface="+mn-lt"/>
                <a:cs typeface="+mn-cs"/>
              </a:rPr>
              <a:t>тип заявления </a:t>
            </a:r>
            <a:br>
              <a:rPr lang="ru-RU" altLang="ru-RU" sz="1600" dirty="0">
                <a:latin typeface="+mn-lt"/>
                <a:cs typeface="+mn-cs"/>
              </a:rPr>
            </a:br>
            <a:r>
              <a:rPr lang="ru-RU" altLang="ru-RU" sz="1600" dirty="0">
                <a:latin typeface="+mn-lt"/>
                <a:cs typeface="+mn-cs"/>
              </a:rPr>
              <a:t>«Первичное зачисление в 1-й </a:t>
            </a:r>
            <a:r>
              <a:rPr lang="ru-RU" altLang="ru-RU" sz="1600" dirty="0" smtClean="0">
                <a:latin typeface="+mn-lt"/>
                <a:cs typeface="+mn-cs"/>
              </a:rPr>
              <a:t>класс для льготных категорий граждан </a:t>
            </a:r>
            <a:r>
              <a:rPr lang="ru-RU" altLang="ru-RU" sz="1600" dirty="0">
                <a:latin typeface="+mn-lt"/>
                <a:cs typeface="+mn-cs"/>
              </a:rPr>
              <a:t>(</a:t>
            </a:r>
            <a:r>
              <a:rPr lang="ru-RU" altLang="ru-RU" sz="1600" dirty="0" smtClean="0">
                <a:latin typeface="+mn-lt"/>
                <a:cs typeface="+mn-cs"/>
              </a:rPr>
              <a:t>2019-2020 </a:t>
            </a:r>
            <a:r>
              <a:rPr lang="ru-RU" altLang="ru-RU" sz="1600" dirty="0">
                <a:latin typeface="+mn-lt"/>
                <a:cs typeface="+mn-cs"/>
              </a:rPr>
              <a:t>учебный год)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483768" y="1473139"/>
            <a:ext cx="6528916" cy="3244431"/>
            <a:chOff x="2267744" y="1487559"/>
            <a:chExt cx="6528916" cy="324443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 cstate="print"/>
            <a:srcRect l="17713" t="17100" r="18107" b="26200"/>
            <a:stretch/>
          </p:blipFill>
          <p:spPr>
            <a:xfrm>
              <a:off x="2267744" y="1487559"/>
              <a:ext cx="6528916" cy="3244431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483768" y="4227934"/>
              <a:ext cx="4536504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43508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из Личного кабинета)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 cstate="print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16647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print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66946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 cstate="print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7755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15.12.2018 </a:t>
            </a:r>
            <a:r>
              <a:rPr lang="ru-RU" dirty="0"/>
              <a:t>–</a:t>
            </a:r>
            <a:r>
              <a:rPr lang="ru-RU" b="1" dirty="0" smtClean="0"/>
              <a:t> 23.01.2019</a:t>
            </a:r>
            <a:r>
              <a:rPr lang="ru-RU" dirty="0" smtClean="0"/>
              <a:t> </a:t>
            </a:r>
            <a:r>
              <a:rPr lang="ru-RU" sz="1600" dirty="0" smtClean="0"/>
              <a:t>– </a:t>
            </a:r>
            <a:r>
              <a:rPr lang="ru-RU" sz="1600" dirty="0"/>
              <a:t>прием детей, имеющих право на получение мест в муниципальных образовательных учреждениях </a:t>
            </a:r>
            <a:r>
              <a:rPr lang="ru-RU" sz="1600" dirty="0" smtClean="0"/>
              <a:t>в первоочередном </a:t>
            </a:r>
            <a:r>
              <a:rPr lang="ru-RU" sz="1600" dirty="0"/>
              <a:t>порядке и проживающих на закрепленной </a:t>
            </a:r>
            <a:r>
              <a:rPr lang="ru-RU" sz="1600" dirty="0" smtClean="0"/>
              <a:t>территории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01.02.2019 – 30.06.2019 </a:t>
            </a:r>
            <a:r>
              <a:rPr lang="ru-RU" sz="1600" dirty="0"/>
              <a:t>– прием детей, проживающих на закрепленной территории (имеющих постоянную или временную регистрацию </a:t>
            </a:r>
            <a:r>
              <a:rPr lang="ru-RU" sz="1600" dirty="0" smtClean="0"/>
              <a:t>на </a:t>
            </a:r>
            <a:r>
              <a:rPr lang="ru-RU" sz="1600" dirty="0"/>
              <a:t>закрепленной территории), в том числе имеющих право на получение мест в муниципальных образовательных учреждениях </a:t>
            </a:r>
            <a:r>
              <a:rPr lang="ru-RU" sz="1600" dirty="0" smtClean="0"/>
              <a:t>в первоочередном </a:t>
            </a:r>
            <a:r>
              <a:rPr lang="ru-RU" sz="1600" dirty="0"/>
              <a:t>порядке (при наличии свободных мест</a:t>
            </a:r>
            <a:r>
              <a:rPr lang="ru-RU" sz="1600" dirty="0" smtClean="0"/>
              <a:t>)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01.07.2019 – 05.09.2019 </a:t>
            </a:r>
            <a:r>
              <a:rPr lang="ru-RU" sz="1600" dirty="0" smtClean="0"/>
              <a:t>– </a:t>
            </a:r>
            <a:r>
              <a:rPr lang="ru-RU" sz="1600" dirty="0"/>
              <a:t>прием детей, не проживающих на закрепленной территории (при наличии свободных мест)</a:t>
            </a:r>
          </a:p>
        </p:txBody>
      </p:sp>
    </p:spTree>
    <p:extLst>
      <p:ext uri="{BB962C8B-B14F-4D97-AF65-F5344CB8AC3E}">
        <p14:creationId xmlns:p14="http://schemas.microsoft.com/office/powerpoint/2010/main" xmlns="" val="212366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(с 01.02.2019 выбирать значение «Без льгот», для детей, не имеющих право первоочередного зачисления)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627784" y="1203598"/>
            <a:ext cx="6316136" cy="3312368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 cstate="print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67477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65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родителя, выбрать «Ребенок проживает совместно с родителями», данные об адресе заполнятся автоматически)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0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родителя,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</a:t>
            </a:r>
            <a:r>
              <a:rPr lang="ru-RU" altLang="ru-RU" sz="1400" dirty="0">
                <a:latin typeface="+mn-lt"/>
                <a:cs typeface="+mn-cs"/>
              </a:rPr>
              <a:t>регистрации, в 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xmlns="" val="220085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500" dirty="0">
                <a:latin typeface="+mn-lt"/>
                <a:cs typeface="+mn-cs"/>
              </a:rPr>
              <a:t>Перечень школ для выбора автоматически определяется на основании адреса регистрации ребенка!</a:t>
            </a: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dirty="0">
                <a:latin typeface="+mn-lt"/>
                <a:cs typeface="+mn-cs"/>
              </a:rPr>
              <a:t>Если за адресом закреплено несколько образовательных учреждений, такие учреждения будут доступны для выбора из списка</a:t>
            </a:r>
            <a:r>
              <a:rPr lang="ru-RU" altLang="ru-RU" sz="1500" dirty="0" smtClean="0">
                <a:latin typeface="+mn-lt"/>
                <a:cs typeface="+mn-cs"/>
              </a:rPr>
              <a:t>. Необходимо выбрать одно значение.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/>
          <a:srcRect l="18500" t="42300" r="35431" b="16401"/>
          <a:stretch/>
        </p:blipFill>
        <p:spPr>
          <a:xfrm>
            <a:off x="3059832" y="1292807"/>
            <a:ext cx="5904656" cy="2977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4411659"/>
            <a:ext cx="57106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500" dirty="0" smtClean="0"/>
              <a:t>После заполнения </a:t>
            </a:r>
            <a:r>
              <a:rPr lang="ru-RU" altLang="ru-RU" sz="1500" u="sng" dirty="0" smtClean="0"/>
              <a:t>всех</a:t>
            </a:r>
            <a:r>
              <a:rPr lang="ru-RU" altLang="ru-RU" sz="1500" dirty="0" smtClean="0"/>
              <a:t> полей, нажать </a:t>
            </a:r>
            <a:r>
              <a:rPr lang="ru-RU" altLang="ru-RU" sz="1500" dirty="0"/>
              <a:t>кнопку </a:t>
            </a:r>
            <a:r>
              <a:rPr lang="ru-RU" altLang="ru-RU" sz="1500" b="1" dirty="0"/>
              <a:t>«Подать заявление»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xmlns="" val="112671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9362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>
                <a:latin typeface="+mn-lt"/>
                <a:cs typeface="+mn-cs"/>
              </a:rPr>
              <a:t>Статус заявления </a:t>
            </a:r>
            <a:r>
              <a:rPr lang="ru-RU" altLang="ru-RU" sz="1500" dirty="0" smtClean="0">
                <a:latin typeface="+mn-lt"/>
                <a:cs typeface="+mn-cs"/>
              </a:rPr>
              <a:t>«Заявление принято к рассмотрению» </a:t>
            </a:r>
            <a:r>
              <a:rPr lang="ru-RU" altLang="ru-RU" sz="1500" dirty="0">
                <a:latin typeface="+mn-lt"/>
                <a:cs typeface="+mn-cs"/>
              </a:rPr>
              <a:t>означает, что заявление зарегистрировано в системе электронной очереди </a:t>
            </a:r>
            <a:endParaRPr lang="ru-RU" altLang="ru-RU" sz="1500" dirty="0" smtClean="0">
              <a:latin typeface="+mn-lt"/>
              <a:cs typeface="+mn-cs"/>
            </a:endParaRPr>
          </a:p>
          <a:p>
            <a:r>
              <a:rPr lang="ru-RU" altLang="ru-RU" sz="1500" dirty="0" smtClean="0">
                <a:latin typeface="+mn-lt"/>
                <a:cs typeface="+mn-cs"/>
              </a:rPr>
              <a:t>Департамента </a:t>
            </a:r>
            <a:r>
              <a:rPr lang="ru-RU" altLang="ru-RU" sz="1500" dirty="0">
                <a:latin typeface="+mn-lt"/>
                <a:cs typeface="+mn-cs"/>
              </a:rPr>
              <a:t>образования. </a:t>
            </a:r>
            <a:endParaRPr lang="ru-RU" altLang="ru-RU" sz="1500" dirty="0" smtClean="0">
              <a:latin typeface="+mn-lt"/>
              <a:cs typeface="+mn-cs"/>
            </a:endParaRP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dirty="0" smtClean="0">
                <a:latin typeface="+mn-lt"/>
                <a:cs typeface="+mn-cs"/>
              </a:rPr>
              <a:t>Результат </a:t>
            </a:r>
            <a:r>
              <a:rPr lang="ru-RU" altLang="ru-RU" sz="1500" dirty="0">
                <a:latin typeface="+mn-lt"/>
                <a:cs typeface="+mn-cs"/>
              </a:rPr>
              <a:t>оказания услуги отобразится в </a:t>
            </a:r>
            <a:r>
              <a:rPr lang="ru-RU" altLang="ru-RU" sz="1500" dirty="0" smtClean="0">
                <a:latin typeface="+mn-lt"/>
                <a:cs typeface="+mn-cs"/>
              </a:rPr>
              <a:t>Личном </a:t>
            </a:r>
            <a:r>
              <a:rPr lang="ru-RU" altLang="ru-RU" sz="1500" dirty="0">
                <a:latin typeface="+mn-lt"/>
                <a:cs typeface="+mn-cs"/>
              </a:rPr>
              <a:t>кабинете, в истории рассмотрения заявления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60" t="7161" r="21178" b="50842"/>
          <a:stretch>
            <a:fillRect/>
          </a:stretch>
        </p:blipFill>
        <p:spPr bwMode="auto">
          <a:xfrm>
            <a:off x="3131840" y="1114435"/>
            <a:ext cx="5710828" cy="228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30" r="2748"/>
          <a:stretch>
            <a:fillRect/>
          </a:stretch>
        </p:blipFill>
        <p:spPr bwMode="auto">
          <a:xfrm>
            <a:off x="3131840" y="2011231"/>
            <a:ext cx="5710828" cy="20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130806"/>
            <a:ext cx="85911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b="1" i="1" dirty="0"/>
              <a:t>Для подтверждения заявления </a:t>
            </a:r>
            <a:r>
              <a:rPr lang="ru-RU" altLang="ru-RU" sz="1500" b="1" i="1" dirty="0" smtClean="0"/>
              <a:t>необходимо </a:t>
            </a:r>
            <a:r>
              <a:rPr lang="ru-RU" altLang="ru-RU" sz="1500" b="1" i="1" dirty="0"/>
              <a:t>обратиться </a:t>
            </a:r>
            <a:r>
              <a:rPr lang="ru-RU" altLang="ru-RU" sz="1500" b="1" i="1" dirty="0" smtClean="0"/>
              <a:t>в </a:t>
            </a:r>
            <a:r>
              <a:rPr lang="ru-RU" altLang="ru-RU" sz="1500" b="1" i="1" dirty="0"/>
              <a:t>МКУ ЦМУ </a:t>
            </a:r>
            <a:r>
              <a:rPr lang="ru-RU" altLang="ru-RU" sz="1500" b="1" i="1" dirty="0" smtClean="0"/>
              <a:t>или </a:t>
            </a:r>
            <a:r>
              <a:rPr lang="ru-RU" altLang="ru-RU" sz="1500" b="1" i="1" dirty="0"/>
              <a:t>ГБУ СО МФЦ, часы работы указаны в информационно-телекоммуникационной сети Интернет на официальных сайтах </a:t>
            </a:r>
            <a:r>
              <a:rPr lang="ru-RU" altLang="ru-RU" sz="1500" b="1" i="1" dirty="0" smtClean="0"/>
              <a:t>организаций</a:t>
            </a:r>
            <a:endParaRPr lang="ru-RU" altLang="ru-RU" sz="1500" b="1" i="1" dirty="0"/>
          </a:p>
        </p:txBody>
      </p:sp>
    </p:spTree>
    <p:extLst>
      <p:ext uri="{BB962C8B-B14F-4D97-AF65-F5344CB8AC3E}">
        <p14:creationId xmlns:p14="http://schemas.microsoft.com/office/powerpoint/2010/main" xmlns="" val="9524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кабинет.екатеринбург.рф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наличии подтверждённой учетной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записи и контактных данных на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545988" y="1779662"/>
            <a:ext cx="249514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(лучше использовать стационарный компьютер или ноутбук с выделенным каналом Интернет)</a:t>
            </a:r>
          </a:p>
          <a:p>
            <a:r>
              <a:rPr lang="ru-RU" altLang="ru-RU" sz="1400" dirty="0"/>
              <a:t>Запустить Интернет браузер (например: </a:t>
            </a:r>
            <a:r>
              <a:rPr lang="en-US" altLang="ru-RU" sz="1400" dirty="0"/>
              <a:t>Google Chrome, Mozilla</a:t>
            </a:r>
            <a:r>
              <a:rPr lang="ru-RU" altLang="ru-RU" sz="1400" dirty="0"/>
              <a:t>)</a:t>
            </a:r>
          </a:p>
          <a:p>
            <a:endParaRPr lang="ru-RU" altLang="ru-RU" sz="1400" dirty="0" smtClean="0"/>
          </a:p>
          <a:p>
            <a:r>
              <a:rPr lang="ru-RU" altLang="ru-RU" sz="1400" dirty="0" smtClean="0"/>
              <a:t>В </a:t>
            </a:r>
            <a:r>
              <a:rPr lang="ru-RU" altLang="ru-RU" sz="1400" dirty="0"/>
              <a:t>адресной строке набрать </a:t>
            </a:r>
            <a:r>
              <a:rPr lang="ru-RU" altLang="ru-RU" sz="1400" dirty="0" err="1" smtClean="0">
                <a:hlinkClick r:id="rId6"/>
              </a:rPr>
              <a:t>кабинет.екатеринбург.рф</a:t>
            </a:r>
            <a:endParaRPr lang="en-US" altLang="ru-RU" sz="1400" dirty="0"/>
          </a:p>
          <a:p>
            <a:r>
              <a:rPr lang="ru-RU" altLang="ru-RU" sz="1400" dirty="0"/>
              <a:t>Нажать кнопку </a:t>
            </a:r>
            <a:r>
              <a:rPr lang="ru-RU" altLang="ru-RU" sz="1400" dirty="0" smtClean="0"/>
              <a:t>«Войти в личный </a:t>
            </a:r>
            <a:r>
              <a:rPr lang="ru-RU" altLang="ru-RU" sz="1400" dirty="0"/>
              <a:t>кабинет»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5536" y="1635646"/>
            <a:ext cx="6047590" cy="3168352"/>
            <a:chOff x="395536" y="1635646"/>
            <a:chExt cx="6047590" cy="31683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 cstate="print"/>
            <a:srcRect t="3800" r="17713" b="21301"/>
            <a:stretch/>
          </p:blipFill>
          <p:spPr>
            <a:xfrm>
              <a:off x="395536" y="1707654"/>
              <a:ext cx="6047590" cy="3096344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827584" y="1635646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90998" y="2211710"/>
              <a:ext cx="1152128" cy="2880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7981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11560" y="1995686"/>
            <a:ext cx="2736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/>
              <a:t>Ввести логин, пароль и нажать кнопку «Войти»</a:t>
            </a:r>
          </a:p>
          <a:p>
            <a:r>
              <a:rPr lang="ru-RU" altLang="ru-RU" sz="1400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3" r="8637"/>
          <a:stretch/>
        </p:blipFill>
        <p:spPr bwMode="auto">
          <a:xfrm>
            <a:off x="4067944" y="1501985"/>
            <a:ext cx="2304256" cy="316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29" r="5203"/>
          <a:stretch/>
        </p:blipFill>
        <p:spPr bwMode="auto">
          <a:xfrm>
            <a:off x="6538767" y="1491991"/>
            <a:ext cx="2304256" cy="31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228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76258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l="15744" t="6601" r="32281" b="57699"/>
          <a:stretch/>
        </p:blipFill>
        <p:spPr>
          <a:xfrm>
            <a:off x="2483768" y="1375196"/>
            <a:ext cx="5870320" cy="226807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1424330"/>
            <a:ext cx="288032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Для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входа в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«Личный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кабинет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гражданина»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у пользователя должны быть подтвержденные контактные 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данные в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Л</a:t>
            </a: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ичном кабинете на ЕПГУ.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922014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Georgia" panose="02040502050405020303" pitchFamily="18" charset="0"/>
                <a:cs typeface="Arial" panose="020B0604020202020204" pitchFamily="34" charset="0"/>
              </a:rPr>
              <a:t>При наличии уведомления необходимо </a:t>
            </a:r>
            <a:r>
              <a:rPr lang="ru-RU" altLang="ru-RU" sz="1400" dirty="0">
                <a:latin typeface="Georgia" panose="02040502050405020303" pitchFamily="18" charset="0"/>
                <a:cs typeface="Arial" panose="020B0604020202020204" pitchFamily="34" charset="0"/>
              </a:rPr>
              <a:t>заполнить и подтвердить контактные данные (телефон и электронная почта) в Личном кабинете на ЕПГУ в разделе «Контактная информация». После этого выйти из своего профиля в личном кабинете на ЕПГУ и перезапустить браузер.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907704" y="2427734"/>
            <a:ext cx="1368152" cy="14463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8927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общеобразовательную организацию </a:t>
            </a:r>
            <a:r>
              <a:rPr lang="ru-RU" sz="1600" dirty="0"/>
              <a:t>(по 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/>
              <a:t>цму.екатеринбург.рф</a:t>
            </a:r>
            <a:r>
              <a:rPr lang="en-US" sz="1600" dirty="0"/>
              <a:t> </a:t>
            </a:r>
            <a:r>
              <a:rPr lang="ru-RU" sz="1600" dirty="0" smtClean="0"/>
              <a:t>(</a:t>
            </a:r>
            <a:r>
              <a:rPr lang="ru-RU" sz="1600" dirty="0"/>
              <a:t>начало работы с 08:00-09:00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(ЕПГУ)</a:t>
            </a:r>
            <a:r>
              <a:rPr lang="en-US" sz="1600" b="1" dirty="0" smtClean="0"/>
              <a:t> </a:t>
            </a:r>
            <a:r>
              <a:rPr lang="ru-RU" sz="1600" dirty="0" smtClean="0"/>
              <a:t>(начало приема </a:t>
            </a:r>
            <a:r>
              <a:rPr lang="ru-RU" sz="1600" dirty="0"/>
              <a:t>с 00:00 часов 15 декабря 2018 г</a:t>
            </a:r>
            <a:r>
              <a:rPr lang="ru-RU" sz="1600" dirty="0" smtClean="0"/>
              <a:t>.) и </a:t>
            </a:r>
            <a:r>
              <a:rPr lang="ru-RU" sz="1600" b="1" dirty="0" smtClean="0"/>
              <a:t>«Личный кабинет гражданина» официального сайта Администрации города Екатеринбурга </a:t>
            </a:r>
            <a:r>
              <a:rPr lang="ru-RU" sz="1600" dirty="0" smtClean="0"/>
              <a:t>– </a:t>
            </a:r>
            <a:r>
              <a:rPr lang="ru-RU" sz="1600" dirty="0" err="1" smtClean="0"/>
              <a:t>кабинет.екатеринбург.рф</a:t>
            </a:r>
            <a:r>
              <a:rPr lang="ru-RU" sz="1600" dirty="0" smtClean="0"/>
              <a:t> </a:t>
            </a:r>
            <a:r>
              <a:rPr lang="ru-RU" sz="1600" dirty="0"/>
              <a:t>(начало приема с 00:00 часов 15 декабря 2018 г</a:t>
            </a:r>
            <a:r>
              <a:rPr lang="ru-RU" sz="1600" dirty="0" smtClean="0"/>
              <a:t>.)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691003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7" y="85704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6" y="1215230"/>
            <a:ext cx="7056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Выбрать </a:t>
            </a:r>
            <a:r>
              <a:rPr lang="ru-RU" altLang="ru-RU" sz="1400" dirty="0"/>
              <a:t>раздел </a:t>
            </a:r>
            <a:r>
              <a:rPr lang="ru-RU" altLang="ru-RU" sz="1400" dirty="0" smtClean="0"/>
              <a:t>«</a:t>
            </a:r>
            <a:r>
              <a:rPr lang="ru-RU" sz="1400" dirty="0" smtClean="0"/>
              <a:t>Запись в школу»</a:t>
            </a:r>
            <a:endParaRPr lang="ru-RU" alt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6" t="13655" r="34250" b="3477"/>
          <a:stretch/>
        </p:blipFill>
        <p:spPr>
          <a:xfrm>
            <a:off x="1259632" y="1528115"/>
            <a:ext cx="3696647" cy="339853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03648" y="2859782"/>
            <a:ext cx="151216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36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85903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«Личный кабинет гражданина»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/>
          <a:srcRect l="17367" t="10495" r="33414" b="28257"/>
          <a:stretch/>
        </p:blipFill>
        <p:spPr>
          <a:xfrm>
            <a:off x="4311393" y="1104364"/>
            <a:ext cx="4481654" cy="3137158"/>
          </a:xfrm>
          <a:prstGeom prst="rect">
            <a:avLst/>
          </a:prstGeom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23528" y="1118230"/>
            <a:ext cx="38164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dirty="0" smtClean="0"/>
              <a:t>Выбрать «Создать новое заявление», выбрать тип заявления, последовательно заполнить данные заявителя, данные ребенка, выбрать образовательное учреждение, нажать «Подать заявление»</a:t>
            </a:r>
          </a:p>
          <a:p>
            <a:endParaRPr lang="ru-RU" altLang="ru-RU" sz="1400" dirty="0"/>
          </a:p>
          <a:p>
            <a:r>
              <a:rPr lang="ru-RU" altLang="ru-RU" sz="1400" dirty="0" smtClean="0"/>
              <a:t>Информация о статусе рассмотрения заявления будет отображаться в разделе «Мои заявления»</a:t>
            </a:r>
            <a:endParaRPr lang="ru-RU" alt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3" y="2931790"/>
            <a:ext cx="3483809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47764" y="2984140"/>
            <a:ext cx="2268252" cy="7397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103468" y="3723878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500" b="1" i="1" dirty="0"/>
              <a:t>Для подтверждения заявления необходимо обратиться в МКУ ЦМУ или ГБУ СО МФЦ, часы работы указаны в информационно-телекоммуникационной сети Интернет на официальных сайтах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xmlns="" val="46269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79" y="631569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информации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3419872" y="956476"/>
            <a:ext cx="43924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 dirty="0" err="1"/>
              <a:t>екатеринбург.рф</a:t>
            </a:r>
            <a:r>
              <a:rPr lang="ru-RU" altLang="ru-RU" sz="1500" b="1" dirty="0"/>
              <a:t>/жителям/образование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3350"/>
            <a:ext cx="6207711" cy="349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01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59724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Кнопка «Как попасть в школу? Прием в 1-ый класс»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05" t="7640" r="15302" b="4240"/>
          <a:stretch>
            <a:fillRect/>
          </a:stretch>
        </p:blipFill>
        <p:spPr bwMode="auto">
          <a:xfrm>
            <a:off x="1079634" y="1028128"/>
            <a:ext cx="5472586" cy="383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259632" y="3435846"/>
            <a:ext cx="136815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429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/>
          <a:srcRect l="17713" t="22699" r="35038" b="9402"/>
          <a:stretch/>
        </p:blipFill>
        <p:spPr>
          <a:xfrm>
            <a:off x="467544" y="834118"/>
            <a:ext cx="5114190" cy="41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1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представителя)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право на получение мест в образовательных организациях в первоочередном </a:t>
            </a:r>
            <a:r>
              <a:rPr lang="ru-RU" dirty="0" smtClean="0"/>
              <a:t>порядке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833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 наступления 00:00 </a:t>
            </a:r>
            <a:r>
              <a:rPr lang="ru-RU" dirty="0" smtClean="0"/>
              <a:t>15.12.2018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36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Личный кабинет гражданина </a:t>
            </a:r>
            <a:r>
              <a:rPr lang="ru-RU" alt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кабинет.екатеринбург.рф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</a:t>
            </a:r>
            <a:r>
              <a:rPr lang="ru-RU" dirty="0" smtClean="0"/>
              <a:t>иметь подтверждению учетную запись </a:t>
            </a:r>
            <a:r>
              <a:rPr lang="ru-RU" dirty="0"/>
              <a:t>на ЕПГУ (при отсутствии учетной </a:t>
            </a:r>
            <a:r>
              <a:rPr lang="ru-RU" dirty="0" smtClean="0"/>
              <a:t>записи </a:t>
            </a:r>
            <a:r>
              <a:rPr lang="ru-RU" dirty="0"/>
              <a:t>– зарегистрироваться на ЕПГУ), </a:t>
            </a:r>
            <a:r>
              <a:rPr lang="ru-RU" altLang="ru-RU" dirty="0"/>
              <a:t>заполнить и подтвердить контактные данные (телефон и электронная почта) в Личном кабинете на ЕПГУ в разделе «Контактная информация». </a:t>
            </a:r>
            <a:r>
              <a:rPr lang="ru-RU" dirty="0" smtClean="0"/>
              <a:t>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До наступления 00:00 15.12.2018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</a:t>
            </a:r>
            <a:r>
              <a:rPr lang="ru-RU" dirty="0" smtClean="0"/>
              <a:t>«Личный кабинет гражданина»;</a:t>
            </a:r>
          </a:p>
          <a:p>
            <a:pPr marL="109728">
              <a:defRPr/>
            </a:pPr>
            <a:r>
              <a:rPr lang="ru-RU" dirty="0" smtClean="0"/>
              <a:t>     - Выбрать «Запись в школу»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462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(не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69632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dirty="0" smtClean="0">
                <a:latin typeface="+mn-lt"/>
                <a:cs typeface="+mn-cs"/>
              </a:rPr>
              <a:t>(</a:t>
            </a:r>
            <a:r>
              <a:rPr lang="ru-RU" altLang="ru-RU" sz="1500" dirty="0">
                <a:latin typeface="+mn-lt"/>
                <a:cs typeface="+mn-cs"/>
              </a:rPr>
              <a:t>лучше использовать стационарный компьютер или ноутбук с выделенным каналом Интернет)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Запустить Интернет браузер (например: </a:t>
            </a:r>
            <a:r>
              <a:rPr lang="en-US" altLang="ru-RU" sz="1600" dirty="0">
                <a:latin typeface="+mn-lt"/>
                <a:cs typeface="+mn-cs"/>
              </a:rPr>
              <a:t>Google Chrome, Mozilla</a:t>
            </a:r>
            <a:r>
              <a:rPr lang="ru-RU" altLang="ru-RU" sz="1600" dirty="0">
                <a:latin typeface="+mn-lt"/>
                <a:cs typeface="+mn-cs"/>
              </a:rPr>
              <a:t>)</a:t>
            </a: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В 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 cstate="print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7796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«Войти»</a:t>
            </a: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354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5740</TotalTime>
  <Words>1376</Words>
  <Application>Microsoft Office PowerPoint</Application>
  <PresentationFormat>Экран (16:9)</PresentationFormat>
  <Paragraphs>173</Paragraphs>
  <Slides>34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Прием детей в 1-ый класс на 2019/2020 учебный год  в общеобразовательные организации муниципального образования «город Екатеринбург»</vt:lpstr>
      <vt:lpstr>Когда подавать заявление:</vt:lpstr>
      <vt:lpstr>Где подавать заявление:</vt:lpstr>
      <vt:lpstr>Какие необходимы документы:</vt:lpstr>
      <vt:lpstr>Подача заявления через ЕПГУ</vt:lpstr>
      <vt:lpstr>Подача заявления через Личный кабинет гражданина кабинет.екатеринбург.рф</vt:lpstr>
      <vt:lpstr>Если нет регистрации на ЕПГУ (нет учетной записи)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«Личный кабинет гражданина» (кабинет.екатеринбург.рф), при наличии подтверждённой учетной записи и контактных данных на ЕПГУ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Подача заявления через «Личный кабинет гражданина» </vt:lpstr>
      <vt:lpstr>Размещение информации 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Офис1</cp:lastModifiedBy>
  <cp:revision>266</cp:revision>
  <dcterms:created xsi:type="dcterms:W3CDTF">2015-06-30T08:03:00Z</dcterms:created>
  <dcterms:modified xsi:type="dcterms:W3CDTF">2018-12-12T12:35:29Z</dcterms:modified>
</cp:coreProperties>
</file>