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3" r:id="rId3"/>
    <p:sldId id="290" r:id="rId4"/>
    <p:sldId id="287" r:id="rId5"/>
    <p:sldId id="289" r:id="rId6"/>
    <p:sldId id="291" r:id="rId7"/>
    <p:sldId id="292" r:id="rId8"/>
    <p:sldId id="293" r:id="rId9"/>
  </p:sldIdLst>
  <p:sldSz cx="9906000" cy="6858000" type="A4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4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29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4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59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740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888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036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184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3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1386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19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6B62EDA-03B4-4F66-871D-7E2EB13F32E0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70A7FF53-665A-4111-80E9-17F2CBE1B4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06794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E7C3A1D-613F-4791-ABF6-F7FAF8C4D438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5D4D585D-3D60-47ED-A640-1880BA00C4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0087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65810" y="1752600"/>
            <a:ext cx="5572127" cy="1828800"/>
          </a:xfrm>
        </p:spPr>
        <p:txBody>
          <a:bodyPr>
            <a:normAutofit/>
          </a:bodyPr>
          <a:lstStyle>
            <a:lvl1pPr algn="l">
              <a:defRPr sz="43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5809" y="3733800"/>
            <a:ext cx="5572127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371433" indent="0" algn="ctr">
              <a:buNone/>
              <a:defRPr sz="1600"/>
            </a:lvl2pPr>
            <a:lvl3pPr marL="742866" indent="0" algn="ctr">
              <a:buNone/>
              <a:defRPr sz="1400"/>
            </a:lvl3pPr>
            <a:lvl4pPr marL="1114298" indent="0" algn="ctr">
              <a:buNone/>
              <a:defRPr sz="1300"/>
            </a:lvl4pPr>
            <a:lvl5pPr marL="1485731" indent="0" algn="ctr">
              <a:buNone/>
              <a:defRPr sz="1300"/>
            </a:lvl5pPr>
            <a:lvl6pPr marL="1857164" indent="0" algn="ctr">
              <a:buNone/>
              <a:defRPr sz="1300"/>
            </a:lvl6pPr>
            <a:lvl7pPr marL="2228597" indent="0" algn="ctr">
              <a:buNone/>
              <a:defRPr sz="1300"/>
            </a:lvl7pPr>
            <a:lvl8pPr marL="2600029" indent="0" algn="ctr">
              <a:buNone/>
              <a:defRPr sz="1300"/>
            </a:lvl8pPr>
            <a:lvl9pPr marL="2971462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83"/>
          <p:cNvGrpSpPr>
            <a:grpSpLocks noChangeAspect="1"/>
          </p:cNvGrpSpPr>
          <p:nvPr/>
        </p:nvGrpSpPr>
        <p:grpSpPr>
          <a:xfrm rot="16200000" flipV="1">
            <a:off x="-250900" y="1515916"/>
            <a:ext cx="5053664" cy="35846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7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7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19" name="Группа 97"/>
          <p:cNvGrpSpPr/>
          <p:nvPr/>
        </p:nvGrpSpPr>
        <p:grpSpPr>
          <a:xfrm>
            <a:off x="4324522" y="319178"/>
            <a:ext cx="2754057" cy="271083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32" name="Группа 111"/>
          <p:cNvGrpSpPr/>
          <p:nvPr/>
        </p:nvGrpSpPr>
        <p:grpSpPr>
          <a:xfrm>
            <a:off x="4324522" y="3436141"/>
            <a:ext cx="2754057" cy="271083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683147" y="1020193"/>
            <a:ext cx="3157538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506760" y="529602"/>
            <a:ext cx="2432110" cy="2305339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4506760" y="3646565"/>
            <a:ext cx="2432110" cy="2305339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7366299" y="2048895"/>
            <a:ext cx="1857375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5" name="Дата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92E42-6B36-404E-9F13-79FFEDD23436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6" name="Нижний колонтитул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Номер слайда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67AED-152A-4C89-ADC8-691C6608EE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3282" y="1330347"/>
            <a:ext cx="3120390" cy="2103120"/>
          </a:xfrm>
        </p:spPr>
        <p:txBody>
          <a:bodyPr>
            <a:normAutofit/>
          </a:bodyPr>
          <a:lstStyle>
            <a:lvl1pPr>
              <a:defRPr sz="29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749" y="914400"/>
            <a:ext cx="5014913" cy="5029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03282" y="3555524"/>
            <a:ext cx="3120390" cy="238807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D2A54-58DC-4E7F-AFD0-538388473959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5CE09-27D4-4121-A717-379A47B2EB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/>
        </p:nvGrpSpPr>
        <p:grpSpPr bwMode="auto">
          <a:xfrm>
            <a:off x="483692" y="781049"/>
            <a:ext cx="5227736" cy="5054600"/>
            <a:chOff x="5162444" y="781398"/>
            <a:chExt cx="6433398" cy="5053665"/>
          </a:xfrm>
        </p:grpSpPr>
        <p:sp>
          <p:nvSpPr>
            <p:cNvPr id="6" name="Полилиния 42"/>
            <p:cNvSpPr>
              <a:spLocks/>
            </p:cNvSpPr>
            <p:nvPr/>
          </p:nvSpPr>
          <p:spPr bwMode="auto">
            <a:xfrm rot="16200000" flipV="1">
              <a:off x="3342718" y="3275693"/>
              <a:ext cx="3828342" cy="17460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7" name="Полилиния 43"/>
            <p:cNvSpPr>
              <a:spLocks/>
            </p:cNvSpPr>
            <p:nvPr/>
          </p:nvSpPr>
          <p:spPr bwMode="auto">
            <a:xfrm rot="16200000" flipV="1">
              <a:off x="9565004" y="3299501"/>
              <a:ext cx="3837865" cy="17461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grpSp>
          <p:nvGrpSpPr>
            <p:cNvPr id="8" name="Группа 10"/>
            <p:cNvGrpSpPr>
              <a:grpSpLocks/>
            </p:cNvGrpSpPr>
            <p:nvPr/>
          </p:nvGrpSpPr>
          <p:grpSpPr bwMode="auto"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17" name="Полилиния 41"/>
              <p:cNvSpPr>
                <a:spLocks/>
              </p:cNvSpPr>
              <p:nvPr/>
            </p:nvSpPr>
            <p:spPr bwMode="auto">
              <a:xfrm rot="16200000" flipV="1">
                <a:off x="9392238" y="4188656"/>
                <a:ext cx="15872" cy="3086477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18" name="Полилиния 44"/>
              <p:cNvSpPr>
                <a:spLocks/>
              </p:cNvSpPr>
              <p:nvPr/>
            </p:nvSpPr>
            <p:spPr bwMode="auto">
              <a:xfrm rot="16200000" flipV="1">
                <a:off x="9367555" y="-651448"/>
                <a:ext cx="12698" cy="3033937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9" name="Полилиния 45"/>
            <p:cNvSpPr>
              <a:spLocks noEditPoints="1"/>
            </p:cNvSpPr>
            <p:nvPr/>
          </p:nvSpPr>
          <p:spPr bwMode="auto">
            <a:xfrm rot="16200000" flipV="1">
              <a:off x="5185477" y="5323170"/>
              <a:ext cx="477750" cy="523815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6"/>
            <p:cNvSpPr>
              <a:spLocks noEditPoints="1"/>
            </p:cNvSpPr>
            <p:nvPr/>
          </p:nvSpPr>
          <p:spPr bwMode="auto">
            <a:xfrm rot="16200000" flipV="1">
              <a:off x="5197382" y="5323965"/>
              <a:ext cx="477749" cy="512704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7"/>
            <p:cNvSpPr>
              <a:spLocks noEditPoints="1"/>
            </p:cNvSpPr>
            <p:nvPr/>
          </p:nvSpPr>
          <p:spPr bwMode="auto">
            <a:xfrm rot="16200000" flipV="1">
              <a:off x="11077601" y="5321583"/>
              <a:ext cx="507906" cy="51905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8"/>
            <p:cNvSpPr>
              <a:spLocks noEditPoints="1"/>
            </p:cNvSpPr>
            <p:nvPr/>
          </p:nvSpPr>
          <p:spPr bwMode="auto">
            <a:xfrm rot="16200000" flipV="1">
              <a:off x="11092679" y="5320789"/>
              <a:ext cx="471401" cy="534926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9"/>
            <p:cNvSpPr>
              <a:spLocks noEditPoints="1"/>
            </p:cNvSpPr>
            <p:nvPr/>
          </p:nvSpPr>
          <p:spPr bwMode="auto">
            <a:xfrm rot="16200000" flipV="1">
              <a:off x="11051408" y="771858"/>
              <a:ext cx="468226" cy="519052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50"/>
            <p:cNvSpPr>
              <a:spLocks noEditPoints="1"/>
            </p:cNvSpPr>
            <p:nvPr/>
          </p:nvSpPr>
          <p:spPr bwMode="auto">
            <a:xfrm rot="16200000" flipV="1">
              <a:off x="11044265" y="786937"/>
              <a:ext cx="468226" cy="488894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51"/>
            <p:cNvSpPr>
              <a:spLocks noEditPoints="1"/>
            </p:cNvSpPr>
            <p:nvPr/>
          </p:nvSpPr>
          <p:spPr bwMode="auto">
            <a:xfrm rot="16200000" flipV="1">
              <a:off x="5232300" y="721066"/>
              <a:ext cx="423785" cy="544449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2"/>
            <p:cNvSpPr>
              <a:spLocks noEditPoints="1"/>
            </p:cNvSpPr>
            <p:nvPr/>
          </p:nvSpPr>
          <p:spPr bwMode="auto">
            <a:xfrm rot="16200000" flipV="1">
              <a:off x="5241825" y="749637"/>
              <a:ext cx="428546" cy="492068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7974" y="1330347"/>
            <a:ext cx="3120390" cy="2103120"/>
          </a:xfrm>
        </p:spPr>
        <p:txBody>
          <a:bodyPr>
            <a:normAutofit/>
          </a:bodyPr>
          <a:lstStyle>
            <a:lvl1pPr>
              <a:defRPr sz="29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79748" y="1031195"/>
            <a:ext cx="4829175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71433" indent="0">
              <a:buNone/>
              <a:defRPr sz="2200"/>
            </a:lvl2pPr>
            <a:lvl3pPr marL="742866" indent="0">
              <a:buNone/>
              <a:defRPr sz="2000"/>
            </a:lvl3pPr>
            <a:lvl4pPr marL="1114298" indent="0">
              <a:buNone/>
              <a:defRPr sz="1600"/>
            </a:lvl4pPr>
            <a:lvl5pPr marL="1485731" indent="0">
              <a:buNone/>
              <a:defRPr sz="1600"/>
            </a:lvl5pPr>
            <a:lvl6pPr marL="1857164" indent="0">
              <a:buNone/>
              <a:defRPr sz="1600"/>
            </a:lvl6pPr>
            <a:lvl7pPr marL="2228597" indent="0">
              <a:buNone/>
              <a:defRPr sz="1600"/>
            </a:lvl7pPr>
            <a:lvl8pPr marL="2600029" indent="0">
              <a:buNone/>
              <a:defRPr sz="1600"/>
            </a:lvl8pPr>
            <a:lvl9pPr marL="2971462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7974" y="3555523"/>
            <a:ext cx="3120390" cy="216851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765E7-646F-41F4-A3A7-B2B6DF732E1A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0950A-B0BC-4FF3-84E4-E79A797C09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62384-AEB8-4F92-B55D-665980644CD2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94950-20E0-4185-97A2-EDA3A0BEE1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19718" y="304801"/>
            <a:ext cx="1405244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6" y="304801"/>
            <a:ext cx="7014859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3BCB0-021F-418C-BFFF-8D4F0E34E49C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65CA0-0FE0-4CAA-9B8F-675BDB8D22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A55E5-8E2D-465F-8BB3-5C3DD152F8C3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1F65-BE0D-45CE-86AF-891AF25E00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5811" y="1828800"/>
            <a:ext cx="5572127" cy="1828800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65809" y="3733800"/>
            <a:ext cx="5572127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3714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42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142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73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1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5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0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4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5486" y="1825625"/>
            <a:ext cx="4025603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2" y="1825625"/>
            <a:ext cx="4023024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6219-B776-40C4-AA56-997E75DD9E4C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4794-BDAD-4AC7-9610-4B78CD3CFA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9253" y="1681163"/>
            <a:ext cx="4026789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1"/>
            </a:lvl1pPr>
            <a:lvl2pPr marL="371433" indent="0">
              <a:buNone/>
              <a:defRPr sz="1600" b="1"/>
            </a:lvl2pPr>
            <a:lvl3pPr marL="742866" indent="0">
              <a:buNone/>
              <a:defRPr sz="1400" b="1"/>
            </a:lvl3pPr>
            <a:lvl4pPr marL="1114298" indent="0">
              <a:buNone/>
              <a:defRPr sz="1300" b="1"/>
            </a:lvl4pPr>
            <a:lvl5pPr marL="1485731" indent="0">
              <a:buNone/>
              <a:defRPr sz="1300" b="1"/>
            </a:lvl5pPr>
            <a:lvl6pPr marL="1857164" indent="0">
              <a:buNone/>
              <a:defRPr sz="1300" b="1"/>
            </a:lvl6pPr>
            <a:lvl7pPr marL="2228597" indent="0">
              <a:buNone/>
              <a:defRPr sz="1300" b="1"/>
            </a:lvl7pPr>
            <a:lvl8pPr marL="2600029" indent="0">
              <a:buNone/>
              <a:defRPr sz="1300" b="1"/>
            </a:lvl8pPr>
            <a:lvl9pPr marL="297146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69253" y="2505077"/>
            <a:ext cx="4026789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4" y="1681163"/>
            <a:ext cx="4026789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1"/>
            </a:lvl1pPr>
            <a:lvl2pPr marL="371433" indent="0">
              <a:buNone/>
              <a:defRPr sz="1600" b="1"/>
            </a:lvl2pPr>
            <a:lvl3pPr marL="742866" indent="0">
              <a:buNone/>
              <a:defRPr sz="1400" b="1"/>
            </a:lvl3pPr>
            <a:lvl4pPr marL="1114298" indent="0">
              <a:buNone/>
              <a:defRPr sz="1300" b="1"/>
            </a:lvl4pPr>
            <a:lvl5pPr marL="1485731" indent="0">
              <a:buNone/>
              <a:defRPr sz="1300" b="1"/>
            </a:lvl5pPr>
            <a:lvl6pPr marL="1857164" indent="0">
              <a:buNone/>
              <a:defRPr sz="1300" b="1"/>
            </a:lvl6pPr>
            <a:lvl7pPr marL="2228597" indent="0">
              <a:buNone/>
              <a:defRPr sz="1300" b="1"/>
            </a:lvl7pPr>
            <a:lvl8pPr marL="2600029" indent="0">
              <a:buNone/>
              <a:defRPr sz="1300" b="1"/>
            </a:lvl8pPr>
            <a:lvl9pPr marL="297146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4" y="2505077"/>
            <a:ext cx="4026789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B103E-3AEC-4B89-9CFA-1901183AE769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CEA17-64C8-4519-80B3-BDF7CB0333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5E496-EDCA-4F73-8166-DEA413566122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932A9-C432-4627-B10F-150604CE83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F1EAA-1AD8-40C3-B9B7-DCD9C481E6B0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A90E2-BEF9-4072-9C6B-41B02CCAC2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8"/>
          <p:cNvGrpSpPr/>
          <p:nvPr/>
        </p:nvGrpSpPr>
        <p:grpSpPr>
          <a:xfrm>
            <a:off x="466726" y="724622"/>
            <a:ext cx="4321670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7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7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19" name="Группа 21"/>
          <p:cNvGrpSpPr/>
          <p:nvPr/>
        </p:nvGrpSpPr>
        <p:grpSpPr>
          <a:xfrm>
            <a:off x="5106661" y="724622"/>
            <a:ext cx="4321670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677317" y="1020195"/>
            <a:ext cx="3900488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317252" y="1020195"/>
            <a:ext cx="3900488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855094" y="4648200"/>
            <a:ext cx="3549796" cy="1295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5478613" y="4648200"/>
            <a:ext cx="3549796" cy="1295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Дата 5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FE93E-86E8-4BB6-B91A-ED31A8906F6E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33" name="Нижний колонтитул 6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Номер слайда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B75D5-B37B-43C0-8638-983AF6EA2E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34"/>
          <p:cNvGrpSpPr>
            <a:grpSpLocks noChangeAspect="1"/>
          </p:cNvGrpSpPr>
          <p:nvPr/>
        </p:nvGrpSpPr>
        <p:grpSpPr>
          <a:xfrm rot="5400000">
            <a:off x="2889212" y="964911"/>
            <a:ext cx="4116828" cy="2748915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21" name="Группа 51"/>
          <p:cNvGrpSpPr>
            <a:grpSpLocks noChangeAspect="1"/>
          </p:cNvGrpSpPr>
          <p:nvPr/>
        </p:nvGrpSpPr>
        <p:grpSpPr>
          <a:xfrm rot="5400000">
            <a:off x="-172016" y="1444761"/>
            <a:ext cx="4114800" cy="274756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2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4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5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6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7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8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9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0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1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2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3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grpSp>
        <p:nvGrpSpPr>
          <p:cNvPr id="34" name="Группа 64"/>
          <p:cNvGrpSpPr>
            <a:grpSpLocks noChangeAspect="1"/>
          </p:cNvGrpSpPr>
          <p:nvPr/>
        </p:nvGrpSpPr>
        <p:grpSpPr>
          <a:xfrm rot="5400000">
            <a:off x="5954910" y="1444766"/>
            <a:ext cx="4114800" cy="274756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3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4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3737406" y="533400"/>
            <a:ext cx="2414588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678090" y="1013589"/>
            <a:ext cx="2414588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6805016" y="1013591"/>
            <a:ext cx="2414588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770959" y="5018003"/>
            <a:ext cx="2228850" cy="914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3824607" y="4582379"/>
            <a:ext cx="2228850" cy="914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6897885" y="5018003"/>
            <a:ext cx="2228850" cy="914400"/>
          </a:xfrm>
        </p:spPr>
        <p:txBody>
          <a:bodyPr>
            <a:normAutofit/>
          </a:bodyPr>
          <a:lstStyle>
            <a:lvl1pPr marL="0" indent="0">
              <a:spcBef>
                <a:spcPts val="1300"/>
              </a:spcBef>
              <a:buNone/>
              <a:defRPr sz="1300"/>
            </a:lvl1pPr>
            <a:lvl2pPr marL="371433" indent="0">
              <a:buNone/>
              <a:defRPr sz="1200"/>
            </a:lvl2pPr>
            <a:lvl3pPr marL="742866" indent="0">
              <a:buNone/>
              <a:defRPr sz="900"/>
            </a:lvl3pPr>
            <a:lvl4pPr marL="1114298" indent="0">
              <a:buNone/>
              <a:defRPr sz="800"/>
            </a:lvl4pPr>
            <a:lvl5pPr marL="1485731" indent="0">
              <a:buNone/>
              <a:defRPr sz="800"/>
            </a:lvl5pPr>
            <a:lvl6pPr marL="1857164" indent="0">
              <a:buNone/>
              <a:defRPr sz="800"/>
            </a:lvl6pPr>
            <a:lvl7pPr marL="2228597" indent="0">
              <a:buNone/>
              <a:defRPr sz="800"/>
            </a:lvl7pPr>
            <a:lvl8pPr marL="2600029" indent="0">
              <a:buNone/>
              <a:defRPr sz="800"/>
            </a:lvl8pPr>
            <a:lvl9pPr marL="297146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" name="Дата 5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D4BDC-CD69-429F-BAC9-545EFD8BFEAC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48" name="Нижний колонтитул 6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Номер слайда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9881C-15FF-4762-9EF4-32851B5C92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65486" y="304800"/>
            <a:ext cx="81724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65486" y="1752601"/>
            <a:ext cx="81724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561436" y="6019800"/>
            <a:ext cx="1135063" cy="228600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0F3A71D-CBB0-4938-93EC-D26E05190EBA}" type="datetimeFigureOut">
              <a:rPr lang="ru-RU"/>
              <a:pPr>
                <a:defRPr/>
              </a:pPr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08437" y="6019800"/>
            <a:ext cx="4829175" cy="228600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5487" y="6019800"/>
            <a:ext cx="619125" cy="228600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1CFF7BB-F912-42B6-825E-C0516EA1DB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  <p:sldLayoutId id="2147483661" r:id="rId4"/>
    <p:sldLayoutId id="2147483660" r:id="rId5"/>
    <p:sldLayoutId id="2147483659" r:id="rId6"/>
    <p:sldLayoutId id="2147483658" r:id="rId7"/>
    <p:sldLayoutId id="2147483665" r:id="rId8"/>
    <p:sldLayoutId id="2147483666" r:id="rId9"/>
    <p:sldLayoutId id="2147483667" r:id="rId10"/>
    <p:sldLayoutId id="2147483657" r:id="rId11"/>
    <p:sldLayoutId id="2147483668" r:id="rId12"/>
    <p:sldLayoutId id="2147483656" r:id="rId13"/>
    <p:sldLayoutId id="2147483669" r:id="rId14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 kern="1200">
          <a:solidFill>
            <a:srgbClr val="4D290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5pPr>
      <a:lvl6pPr marL="371433" algn="l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6pPr>
      <a:lvl7pPr marL="742866" algn="l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7pPr>
      <a:lvl8pPr marL="1114298" algn="l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8pPr>
      <a:lvl9pPr marL="1485731" algn="l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4D290B"/>
          </a:solidFill>
          <a:latin typeface="Segoe Print" pitchFamily="2" charset="0"/>
        </a:defRPr>
      </a:lvl9pPr>
    </p:titleStyle>
    <p:bodyStyle>
      <a:lvl1pPr marL="281154" indent="-281154" algn="l" rtl="0" eaLnBrk="0" fontAlgn="base" hangingPunct="0">
        <a:spcBef>
          <a:spcPts val="1463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00998" indent="-229566" algn="l" rtl="0" eaLnBrk="0" fontAlgn="base" hangingPunct="0">
        <a:spcBef>
          <a:spcPts val="975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28582" indent="-185717" algn="l" rtl="0" eaLnBrk="0" fontAlgn="base" hangingPunct="0">
        <a:spcBef>
          <a:spcPts val="65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00015" indent="-185717" algn="l" rtl="0" eaLnBrk="0" fontAlgn="base" hangingPunct="0">
        <a:spcBef>
          <a:spcPts val="48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671448" indent="-185717" algn="l" rtl="0" eaLnBrk="0" fontAlgn="base" hangingPunct="0">
        <a:spcBef>
          <a:spcPts val="48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042881" indent="-185717" algn="l" defTabSz="742866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414313" indent="-185717" algn="l" defTabSz="742866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785746" indent="-185717" algn="l" defTabSz="742866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57179" indent="-185717" algn="l" defTabSz="742866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33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42866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4298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85731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57164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97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00029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71462" algn="l" defTabSz="7428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1904370" y="1106129"/>
            <a:ext cx="6392466" cy="2492477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«Зеленый инженер»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dirty="0"/>
              <a:t>«Озеленение участка группы на территории детского сада»</a:t>
            </a: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5993" y="526474"/>
            <a:ext cx="5572125" cy="54032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ru-RU" dirty="0" smtClean="0"/>
              <a:t>Исследовательский проект</a:t>
            </a:r>
          </a:p>
        </p:txBody>
      </p:sp>
      <p:sp>
        <p:nvSpPr>
          <p:cNvPr id="4" name="Объект 13"/>
          <p:cNvSpPr txBox="1">
            <a:spLocks/>
          </p:cNvSpPr>
          <p:nvPr/>
        </p:nvSpPr>
        <p:spPr>
          <a:xfrm>
            <a:off x="5721747" y="3158837"/>
            <a:ext cx="4184253" cy="2521528"/>
          </a:xfrm>
          <a:prstGeom prst="rect">
            <a:avLst/>
          </a:prstGeom>
        </p:spPr>
        <p:txBody>
          <a:bodyPr lIns="91429" tIns="45715" rIns="91429" bIns="45715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Участники  проекта:  дети 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старшей группы МБДОУ Детского сада №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352</a:t>
            </a:r>
          </a:p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Руководители проекта: </a:t>
            </a:r>
            <a:endParaRPr lang="ru-RU" sz="2000" dirty="0" smtClean="0">
              <a:solidFill>
                <a:schemeClr val="tx1">
                  <a:lumMod val="75000"/>
                </a:schemeClr>
              </a:solidFill>
            </a:endParaRPr>
          </a:p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Ивашева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Ирина Владимировна</a:t>
            </a:r>
          </a:p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2000" dirty="0" err="1" smtClean="0">
                <a:solidFill>
                  <a:schemeClr val="tx1">
                    <a:lumMod val="75000"/>
                  </a:schemeClr>
                </a:solidFill>
              </a:rPr>
              <a:t>Шерстобитова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</a:rPr>
              <a:t>Юлия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Викторовна</a:t>
            </a:r>
          </a:p>
          <a:p>
            <a:pPr fontAlgn="auto">
              <a:spcBef>
                <a:spcPts val="1463"/>
              </a:spcBef>
              <a:spcAft>
                <a:spcPts val="0"/>
              </a:spcAft>
              <a:buClr>
                <a:srgbClr val="9A5315"/>
              </a:buClr>
              <a:defRPr/>
            </a:pPr>
            <a:r>
              <a:rPr lang="ru-RU" sz="2000" dirty="0" err="1" smtClean="0">
                <a:solidFill>
                  <a:schemeClr val="tx1">
                    <a:lumMod val="75000"/>
                  </a:schemeClr>
                </a:solidFill>
              </a:rPr>
              <a:t>Хворова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 Ольга Викторовна</a:t>
            </a:r>
            <a:endParaRPr lang="ru-RU" sz="2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8436" name="Объект 13"/>
          <p:cNvSpPr txBox="1">
            <a:spLocks/>
          </p:cNvSpPr>
          <p:nvPr/>
        </p:nvSpPr>
        <p:spPr bwMode="auto">
          <a:xfrm>
            <a:off x="3638182" y="390130"/>
            <a:ext cx="2513906" cy="52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/>
          <a:lstStyle/>
          <a:p>
            <a:pPr algn="ctr">
              <a:spcBef>
                <a:spcPts val="1463"/>
              </a:spcBef>
              <a:buClr>
                <a:srgbClr val="9A5315"/>
              </a:buClr>
            </a:pPr>
            <a:endParaRPr lang="ru-RU" sz="2600" dirty="0">
              <a:solidFill>
                <a:srgbClr val="9A5315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865486" y="2"/>
            <a:ext cx="8172450" cy="997527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ctr"/>
            <a:r>
              <a:rPr lang="ru-RU" dirty="0" smtClean="0"/>
              <a:t>Как это начиналось</a:t>
            </a:r>
            <a:br>
              <a:rPr lang="ru-RU" dirty="0" smtClean="0"/>
            </a:br>
            <a:r>
              <a:rPr lang="ru-RU" dirty="0" smtClean="0"/>
              <a:t>или наши маленькие шажки к цели.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356865" y="1711285"/>
            <a:ext cx="2188213" cy="3603171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marL="371433" indent="-371433">
              <a:lnSpc>
                <a:spcPct val="90000"/>
              </a:lnSpc>
              <a:buFont typeface="Arial" charset="0"/>
              <a:buAutoNum type="arabicPeriod"/>
            </a:pPr>
            <a:endParaRPr lang="ru-RU" sz="1600" dirty="0"/>
          </a:p>
          <a:p>
            <a:pPr marL="371433" indent="-371433">
              <a:lnSpc>
                <a:spcPct val="90000"/>
              </a:lnSpc>
              <a:buFont typeface="Arial" charset="0"/>
              <a:buAutoNum type="arabicPeriod"/>
            </a:pP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4338" y="1567925"/>
            <a:ext cx="1745673" cy="5192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Мотивационный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(воспитатель определяет общий замысел озеленения участка, создает  положительный мотивационный настрой, дети обсуждают, предлагают собственные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идеи).</a:t>
            </a:r>
          </a:p>
          <a:p>
            <a:pPr marL="285717" indent="-285717">
              <a:lnSpc>
                <a:spcPct val="90000"/>
              </a:lnSpc>
              <a:buFont typeface="Wingdings" pitchFamily="2" charset="2"/>
              <a:buChar char="v"/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Объявление о 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начале проекта.</a:t>
            </a:r>
          </a:p>
          <a:p>
            <a:pPr marL="285717" indent="-285717">
              <a:lnSpc>
                <a:spcPct val="90000"/>
              </a:lnSpc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Знакомим родителей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с 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проектом.</a:t>
            </a:r>
          </a:p>
          <a:p>
            <a:pPr marL="285717" indent="-285717">
              <a:lnSpc>
                <a:spcPct val="90000"/>
              </a:lnSpc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lnSpc>
                <a:spcPct val="90000"/>
              </a:lnSpc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lnSpc>
                <a:spcPct val="90000"/>
              </a:lnSpc>
            </a:pPr>
            <a:endParaRPr lang="ru-RU" sz="1400" b="1" dirty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lnSpc>
                <a:spcPct val="90000"/>
              </a:lnSpc>
              <a:buFont typeface="Arial" pitchFamily="34" charset="0"/>
              <a:buChar char="•"/>
            </a:pP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1" y="1573231"/>
            <a:ext cx="1981200" cy="51867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Планирующий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- подготовительный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(определяются темы и цели проекта, формулируются задачи, вырабатывается план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действий)</a:t>
            </a: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Wingdings" pitchFamily="2" charset="2"/>
              <a:buChar char="v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Wingdings" pitchFamily="2" charset="2"/>
              <a:buChar char="v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Планирование НОД.</a:t>
            </a:r>
            <a:endParaRPr lang="ru-RU" sz="1400" b="1" dirty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Wingdings" pitchFamily="2" charset="2"/>
              <a:buChar char="v"/>
            </a:pP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Составление планов-конспектов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b="1" dirty="0">
              <a:solidFill>
                <a:schemeClr val="tx1">
                  <a:lumMod val="75000"/>
                </a:schemeClr>
              </a:solidFill>
            </a:endParaRPr>
          </a:p>
          <a:p>
            <a:pPr marL="285717" indent="-285717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39490" y="1582589"/>
            <a:ext cx="4156364" cy="5177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Информационный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</a:rPr>
              <a:t>– операционный</a:t>
            </a:r>
          </a:p>
          <a:p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 (дети собирают материал о садовых растениях, работают с 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литературой, выполняют мини–проекты. Воспитатель наблюдает, поддерживает,                      сам является информационным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</a:rPr>
              <a:t>источником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Дидактические игры: «Посади клумбу»,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</a:rPr>
              <a:t>пазлы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  «Садовые цветы», конструирование цветов из счетных палочек  ( по схемам, по памяти), ландшафтный дизайнер.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Конкурс рисунков «На моем участке»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Пальчиковое рисование «Гиацинт»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Экспериментальная деятельность посадка, выращивание и уход за садовыми цветами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Написание мини- проектов и их защита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Создание мультфильма «Воплощение мечты» по благоустройству участка.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Целевая прогулка «В гости к альпийской горке»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Экскурсия выходного дня в дендропарк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20546" y="1590327"/>
            <a:ext cx="1205346" cy="51697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</a:rPr>
              <a:t>Рефлексив-ный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Дети высаживают растения на участок и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</a:rPr>
              <a:t>ухажи-вают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</a:rPr>
              <a:t> за ними. (май-август)</a:t>
            </a: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912327" y="1283223"/>
            <a:ext cx="2608219" cy="262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850572" y="1310756"/>
            <a:ext cx="1882931" cy="234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235079" y="1383158"/>
            <a:ext cx="248599" cy="162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029000" y="1417705"/>
            <a:ext cx="257451" cy="127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Лента лицом вниз 26"/>
          <p:cNvSpPr/>
          <p:nvPr/>
        </p:nvSpPr>
        <p:spPr>
          <a:xfrm>
            <a:off x="2580458" y="970095"/>
            <a:ext cx="4484916" cy="444279"/>
          </a:xfrm>
          <a:prstGeom prst="ribbon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dirty="0" smtClean="0">
              <a:solidFill>
                <a:schemeClr val="tx1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Этапы проекта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: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9" name="Рисунок 29"/>
          <p:cNvPicPr>
            <a:picLocks noChangeAspect="1"/>
          </p:cNvPicPr>
          <p:nvPr/>
        </p:nvPicPr>
        <p:blipFill>
          <a:blip r:embed="rId2" cstate="print"/>
          <a:srcRect l="1291" r="1291"/>
          <a:stretch>
            <a:fillRect/>
          </a:stretch>
        </p:blipFill>
        <p:spPr>
          <a:xfrm>
            <a:off x="172329" y="1183902"/>
            <a:ext cx="3788941" cy="291704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Box 1"/>
          <p:cNvSpPr txBox="1"/>
          <p:nvPr/>
        </p:nvSpPr>
        <p:spPr>
          <a:xfrm>
            <a:off x="221673" y="4206833"/>
            <a:ext cx="4322617" cy="1323429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ru-RU" sz="2000" dirty="0" smtClean="0">
                <a:latin typeface="+mn-lt"/>
              </a:rPr>
              <a:t>Мы на коврике сидели,</a:t>
            </a:r>
          </a:p>
          <a:p>
            <a:r>
              <a:rPr lang="ru-RU" sz="2000" dirty="0" smtClean="0">
                <a:latin typeface="+mn-lt"/>
              </a:rPr>
              <a:t>Все растенья рассмотрели,</a:t>
            </a:r>
          </a:p>
          <a:p>
            <a:r>
              <a:rPr lang="ru-RU" sz="2000" dirty="0" smtClean="0">
                <a:latin typeface="+mn-lt"/>
              </a:rPr>
              <a:t>А потом мы все по кругу</a:t>
            </a:r>
          </a:p>
          <a:p>
            <a:r>
              <a:rPr lang="ru-RU" sz="2000" dirty="0" smtClean="0">
                <a:latin typeface="+mn-lt"/>
              </a:rPr>
              <a:t>Рассказали все друг другу.</a:t>
            </a:r>
            <a:endParaRPr lang="ru-RU" sz="2000" dirty="0">
              <a:latin typeface="+mn-lt"/>
            </a:endParaRPr>
          </a:p>
        </p:txBody>
      </p:sp>
      <p:pic>
        <p:nvPicPr>
          <p:cNvPr id="10" name="Рисунок 12"/>
          <p:cNvPicPr>
            <a:picLocks noChangeAspect="1"/>
          </p:cNvPicPr>
          <p:nvPr/>
        </p:nvPicPr>
        <p:blipFill>
          <a:blip r:embed="rId3" cstate="print"/>
          <a:srcRect l="22940" r="22940"/>
          <a:stretch>
            <a:fillRect/>
          </a:stretch>
        </p:blipFill>
        <p:spPr>
          <a:xfrm>
            <a:off x="4240480" y="441697"/>
            <a:ext cx="2285012" cy="281232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1"/>
          <p:cNvPicPr>
            <a:picLocks noChangeAspect="1"/>
          </p:cNvPicPr>
          <p:nvPr/>
        </p:nvPicPr>
        <p:blipFill>
          <a:blip r:embed="rId4" cstate="print"/>
          <a:srcRect l="22940" r="22940"/>
          <a:stretch>
            <a:fillRect/>
          </a:stretch>
        </p:blipFill>
        <p:spPr>
          <a:xfrm>
            <a:off x="6991172" y="995218"/>
            <a:ext cx="2668418" cy="32842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Рисунок 14"/>
          <p:cNvPicPr>
            <a:picLocks noChangeAspect="1"/>
          </p:cNvPicPr>
          <p:nvPr/>
        </p:nvPicPr>
        <p:blipFill>
          <a:blip r:embed="rId5" cstate="print"/>
          <a:srcRect l="22917" r="22917"/>
          <a:stretch>
            <a:fillRect/>
          </a:stretch>
        </p:blipFill>
        <p:spPr>
          <a:xfrm>
            <a:off x="4228101" y="3629891"/>
            <a:ext cx="2307648" cy="284018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" name="Прямоугольник 12"/>
          <p:cNvSpPr/>
          <p:nvPr/>
        </p:nvSpPr>
        <p:spPr>
          <a:xfrm>
            <a:off x="6553199" y="4641274"/>
            <a:ext cx="3927541" cy="1323429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dirty="0">
                <a:latin typeface="+mj-lt"/>
              </a:rPr>
              <a:t>Рисовали мы </a:t>
            </a:r>
            <a:r>
              <a:rPr lang="ru-RU" sz="2000" dirty="0" smtClean="0">
                <a:latin typeface="+mj-lt"/>
              </a:rPr>
              <a:t>цветы,</a:t>
            </a: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Теперь знаем я и </a:t>
            </a:r>
            <a:r>
              <a:rPr lang="ru-RU" sz="2000" dirty="0" smtClean="0">
                <a:latin typeface="+mj-lt"/>
              </a:rPr>
              <a:t>ты,</a:t>
            </a: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Как их надо называть,</a:t>
            </a:r>
          </a:p>
          <a:p>
            <a:r>
              <a:rPr lang="ru-RU" sz="2000" dirty="0">
                <a:latin typeface="+mj-lt"/>
              </a:rPr>
              <a:t>Как их надо </a:t>
            </a:r>
            <a:r>
              <a:rPr lang="ru-RU" sz="2000" dirty="0" smtClean="0">
                <a:latin typeface="+mj-lt"/>
              </a:rPr>
              <a:t>различать.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31751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/>
          <p:cNvPicPr>
            <a:picLocks noChangeAspect="1"/>
          </p:cNvPicPr>
          <p:nvPr/>
        </p:nvPicPr>
        <p:blipFill>
          <a:blip r:embed="rId2" cstate="print"/>
          <a:srcRect l="19531" r="19531"/>
          <a:stretch>
            <a:fillRect/>
          </a:stretch>
        </p:blipFill>
        <p:spPr>
          <a:xfrm>
            <a:off x="3591202" y="2166257"/>
            <a:ext cx="2414588" cy="2971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11"/>
          <p:cNvPicPr>
            <a:picLocks noChangeAspect="1"/>
          </p:cNvPicPr>
          <p:nvPr/>
        </p:nvPicPr>
        <p:blipFill>
          <a:blip r:embed="rId3" cstate="print"/>
          <a:srcRect l="22917" r="22917"/>
          <a:stretch>
            <a:fillRect/>
          </a:stretch>
        </p:blipFill>
        <p:spPr>
          <a:xfrm>
            <a:off x="7473090" y="203515"/>
            <a:ext cx="2333658" cy="287219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4" cstate="print"/>
          <a:srcRect t="5546" b="5546"/>
          <a:stretch>
            <a:fillRect/>
          </a:stretch>
        </p:blipFill>
        <p:spPr bwMode="auto">
          <a:xfrm>
            <a:off x="184445" y="203516"/>
            <a:ext cx="3809528" cy="253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Box 1"/>
          <p:cNvSpPr txBox="1"/>
          <p:nvPr/>
        </p:nvSpPr>
        <p:spPr>
          <a:xfrm>
            <a:off x="3993972" y="380293"/>
            <a:ext cx="3583010" cy="1200318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ru-RU" dirty="0" smtClean="0">
                <a:latin typeface="+mj-lt"/>
              </a:rPr>
              <a:t>Я - садовник, значит, надо</a:t>
            </a:r>
          </a:p>
          <a:p>
            <a:r>
              <a:rPr lang="ru-RU" dirty="0" smtClean="0">
                <a:latin typeface="+mj-lt"/>
              </a:rPr>
              <a:t>Мне сейчас заняться садом.</a:t>
            </a:r>
          </a:p>
          <a:p>
            <a:r>
              <a:rPr lang="ru-RU" dirty="0" smtClean="0">
                <a:latin typeface="+mj-lt"/>
              </a:rPr>
              <a:t>Пальчик в краску я мокну</a:t>
            </a:r>
          </a:p>
          <a:p>
            <a:r>
              <a:rPr lang="ru-RU" dirty="0" smtClean="0">
                <a:latin typeface="+mj-lt"/>
              </a:rPr>
              <a:t>И сразу рисовать начну.</a:t>
            </a:r>
            <a:endParaRPr lang="ru-RU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658" y="3943867"/>
            <a:ext cx="3921244" cy="2831534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ru-RU" sz="2000" dirty="0" smtClean="0">
                <a:latin typeface="+mj-lt"/>
              </a:rPr>
              <a:t>Выложу из палочек</a:t>
            </a:r>
          </a:p>
          <a:p>
            <a:r>
              <a:rPr lang="ru-RU" sz="2000" dirty="0" smtClean="0">
                <a:latin typeface="+mj-lt"/>
              </a:rPr>
              <a:t>Парочку </a:t>
            </a:r>
            <a:r>
              <a:rPr lang="ru-RU" sz="2000" dirty="0" err="1" smtClean="0">
                <a:latin typeface="+mj-lt"/>
              </a:rPr>
              <a:t>фиалочек</a:t>
            </a:r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Из картинки разрезной</a:t>
            </a:r>
          </a:p>
          <a:p>
            <a:r>
              <a:rPr lang="ru-RU" sz="2000" dirty="0" smtClean="0">
                <a:latin typeface="+mj-lt"/>
              </a:rPr>
              <a:t>Я сложу цветок другой,</a:t>
            </a:r>
          </a:p>
          <a:p>
            <a:r>
              <a:rPr lang="ru-RU" sz="2000" dirty="0" smtClean="0">
                <a:latin typeface="+mj-lt"/>
              </a:rPr>
              <a:t>А сейчас я все цветочки</a:t>
            </a:r>
          </a:p>
          <a:p>
            <a:r>
              <a:rPr lang="ru-RU" sz="2000" dirty="0" smtClean="0">
                <a:latin typeface="+mj-lt"/>
              </a:rPr>
              <a:t>Высажу на грустной кочке,</a:t>
            </a:r>
          </a:p>
          <a:p>
            <a:r>
              <a:rPr lang="ru-RU" sz="2000" dirty="0" smtClean="0">
                <a:latin typeface="+mj-lt"/>
              </a:rPr>
              <a:t>Словно в платье наряжу,</a:t>
            </a:r>
          </a:p>
          <a:p>
            <a:r>
              <a:rPr lang="ru-RU" sz="2000" dirty="0" smtClean="0">
                <a:latin typeface="+mj-lt"/>
              </a:rPr>
              <a:t>Кочку клумбой назову.</a:t>
            </a:r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84" r="9384"/>
          <a:stretch>
            <a:fillRect/>
          </a:stretch>
        </p:blipFill>
        <p:spPr>
          <a:xfrm>
            <a:off x="6216555" y="3622964"/>
            <a:ext cx="3500177" cy="2971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 t="5556" b="5556"/>
          <a:stretch>
            <a:fillRect/>
          </a:stretch>
        </p:blipFill>
        <p:spPr>
          <a:xfrm>
            <a:off x="5628440" y="3968082"/>
            <a:ext cx="3900488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10"/>
          <p:cNvPicPr>
            <a:picLocks noChangeAspect="1"/>
          </p:cNvPicPr>
          <p:nvPr/>
        </p:nvPicPr>
        <p:blipFill>
          <a:blip r:embed="rId3" cstate="print"/>
          <a:srcRect t="5556" b="5556"/>
          <a:stretch>
            <a:fillRect/>
          </a:stretch>
        </p:blipFill>
        <p:spPr>
          <a:xfrm>
            <a:off x="6187995" y="341253"/>
            <a:ext cx="3156433" cy="21042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extBox 6"/>
          <p:cNvSpPr txBox="1"/>
          <p:nvPr/>
        </p:nvSpPr>
        <p:spPr>
          <a:xfrm>
            <a:off x="4045527" y="2632363"/>
            <a:ext cx="3772164" cy="1200318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ru-RU" dirty="0" smtClean="0">
                <a:latin typeface="+mn-lt"/>
              </a:rPr>
              <a:t>Мы растенья изучали</a:t>
            </a:r>
          </a:p>
          <a:p>
            <a:r>
              <a:rPr lang="ru-RU" dirty="0" smtClean="0">
                <a:latin typeface="+mn-lt"/>
              </a:rPr>
              <a:t>И проекты создавали,</a:t>
            </a:r>
          </a:p>
          <a:p>
            <a:r>
              <a:rPr lang="ru-RU" dirty="0" smtClean="0">
                <a:latin typeface="+mn-lt"/>
              </a:rPr>
              <a:t>И теперь мы знаем сами,</a:t>
            </a:r>
          </a:p>
          <a:p>
            <a:r>
              <a:rPr lang="ru-RU" dirty="0" smtClean="0">
                <a:latin typeface="+mn-lt"/>
              </a:rPr>
              <a:t>Как украсить мир цветами.</a:t>
            </a:r>
            <a:endParaRPr lang="ru-RU" dirty="0">
              <a:latin typeface="+mn-lt"/>
            </a:endParaRPr>
          </a:p>
        </p:txBody>
      </p:sp>
      <p:pic>
        <p:nvPicPr>
          <p:cNvPr id="8" name="Рисунок 9"/>
          <p:cNvPicPr>
            <a:picLocks noChangeAspect="1"/>
          </p:cNvPicPr>
          <p:nvPr/>
        </p:nvPicPr>
        <p:blipFill>
          <a:blip r:embed="rId4" cstate="print"/>
          <a:srcRect t="5556" b="5556"/>
          <a:stretch>
            <a:fillRect/>
          </a:stretch>
        </p:blipFill>
        <p:spPr>
          <a:xfrm>
            <a:off x="400076" y="350088"/>
            <a:ext cx="3610449" cy="240696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5"/>
          <p:cNvPicPr>
            <a:picLocks noChangeAspect="1"/>
          </p:cNvPicPr>
          <p:nvPr/>
        </p:nvPicPr>
        <p:blipFill>
          <a:blip r:embed="rId5" cstate="print"/>
          <a:srcRect t="5556" b="5556"/>
          <a:stretch>
            <a:fillRect/>
          </a:stretch>
        </p:blipFill>
        <p:spPr>
          <a:xfrm>
            <a:off x="386222" y="3924563"/>
            <a:ext cx="3900488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473" y="235528"/>
            <a:ext cx="3643746" cy="273281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136" y="3934691"/>
            <a:ext cx="3555666" cy="266674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/>
          <p:cNvSpPr txBox="1"/>
          <p:nvPr/>
        </p:nvSpPr>
        <p:spPr>
          <a:xfrm>
            <a:off x="6096001" y="3214257"/>
            <a:ext cx="3029974" cy="646321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ru-RU" dirty="0" smtClean="0">
                <a:latin typeface="+mn-lt"/>
              </a:rPr>
              <a:t>Его из лейки поливаем,</a:t>
            </a:r>
          </a:p>
          <a:p>
            <a:r>
              <a:rPr lang="ru-RU" dirty="0" smtClean="0">
                <a:latin typeface="+mn-lt"/>
              </a:rPr>
              <a:t>Трудимся и наблюдаем.</a:t>
            </a:r>
            <a:endParaRPr lang="ru-RU" dirty="0">
              <a:latin typeface="+mn-lt"/>
            </a:endParaRPr>
          </a:p>
        </p:txBody>
      </p:sp>
      <p:pic>
        <p:nvPicPr>
          <p:cNvPr id="7" name="Рисунок 7"/>
          <p:cNvPicPr>
            <a:picLocks noChangeAspect="1"/>
          </p:cNvPicPr>
          <p:nvPr/>
        </p:nvPicPr>
        <p:blipFill>
          <a:blip r:embed="rId4" cstate="print"/>
          <a:srcRect l="19531" r="19531"/>
          <a:stretch>
            <a:fillRect/>
          </a:stretch>
        </p:blipFill>
        <p:spPr>
          <a:xfrm>
            <a:off x="333437" y="200435"/>
            <a:ext cx="2437472" cy="29999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27"/>
          <p:cNvPicPr>
            <a:picLocks noChangeAspect="1"/>
          </p:cNvPicPr>
          <p:nvPr/>
        </p:nvPicPr>
        <p:blipFill>
          <a:blip r:embed="rId5" cstate="print"/>
          <a:srcRect l="19531" r="19531"/>
          <a:stretch>
            <a:fillRect/>
          </a:stretch>
        </p:blipFill>
        <p:spPr>
          <a:xfrm>
            <a:off x="3084294" y="201803"/>
            <a:ext cx="2414588" cy="2971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rcRect t="5581" b="5581"/>
          <a:stretch>
            <a:fillRect/>
          </a:stretch>
        </p:blipFill>
        <p:spPr>
          <a:xfrm>
            <a:off x="877958" y="3974956"/>
            <a:ext cx="3900488" cy="2600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TextBox 9"/>
          <p:cNvSpPr txBox="1"/>
          <p:nvPr/>
        </p:nvSpPr>
        <p:spPr>
          <a:xfrm>
            <a:off x="1025236" y="3297382"/>
            <a:ext cx="3305691" cy="646321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ru-RU" dirty="0" smtClean="0">
                <a:latin typeface="+mn-lt"/>
              </a:rPr>
              <a:t>Сегодня дел невпроворот,</a:t>
            </a:r>
          </a:p>
          <a:p>
            <a:r>
              <a:rPr lang="ru-RU" dirty="0" smtClean="0">
                <a:latin typeface="+mn-lt"/>
              </a:rPr>
              <a:t>Мы сажаем огород.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2179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964" r="22964"/>
          <a:stretch>
            <a:fillRect/>
          </a:stretch>
        </p:blipFill>
        <p:spPr>
          <a:xfrm>
            <a:off x="318655" y="265056"/>
            <a:ext cx="2216728" cy="260834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964" r="22964"/>
          <a:stretch>
            <a:fillRect/>
          </a:stretch>
        </p:blipFill>
        <p:spPr>
          <a:xfrm>
            <a:off x="3997511" y="232097"/>
            <a:ext cx="2001507" cy="25875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964" r="22964"/>
          <a:stretch>
            <a:fillRect/>
          </a:stretch>
        </p:blipFill>
        <p:spPr>
          <a:xfrm>
            <a:off x="7435056" y="223491"/>
            <a:ext cx="2216613" cy="260283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79" b="3979"/>
          <a:stretch>
            <a:fillRect/>
          </a:stretch>
        </p:blipFill>
        <p:spPr>
          <a:xfrm>
            <a:off x="608189" y="2967274"/>
            <a:ext cx="4908777" cy="360227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/>
          <p:cNvSpPr txBox="1"/>
          <p:nvPr/>
        </p:nvSpPr>
        <p:spPr>
          <a:xfrm>
            <a:off x="5663046" y="3297815"/>
            <a:ext cx="2478541" cy="1477317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endParaRPr lang="ru-RU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Нам не мешайте-</a:t>
            </a:r>
          </a:p>
          <a:p>
            <a:r>
              <a:rPr lang="ru-RU" dirty="0" smtClean="0">
                <a:latin typeface="+mn-lt"/>
              </a:rPr>
              <a:t>Мы заняты делом,</a:t>
            </a:r>
          </a:p>
          <a:p>
            <a:r>
              <a:rPr lang="ru-RU" dirty="0" smtClean="0">
                <a:latin typeface="+mn-lt"/>
              </a:rPr>
              <a:t>Сад проектируем</a:t>
            </a:r>
          </a:p>
          <a:p>
            <a:r>
              <a:rPr lang="ru-RU" dirty="0" smtClean="0">
                <a:latin typeface="+mn-lt"/>
              </a:rPr>
              <a:t>Ловко, умело.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9227" y="4957765"/>
            <a:ext cx="2840820" cy="1200318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ru-RU" dirty="0" smtClean="0">
                <a:latin typeface="+mn-lt"/>
              </a:rPr>
              <a:t>И, чтобы, потом мы</a:t>
            </a:r>
          </a:p>
          <a:p>
            <a:r>
              <a:rPr lang="ru-RU" dirty="0" smtClean="0">
                <a:latin typeface="+mn-lt"/>
              </a:rPr>
              <a:t>Могли им гордиться</a:t>
            </a:r>
          </a:p>
          <a:p>
            <a:r>
              <a:rPr lang="ru-RU" dirty="0" smtClean="0">
                <a:latin typeface="+mn-lt"/>
              </a:rPr>
              <a:t>Нельзя нам с тобою</a:t>
            </a:r>
          </a:p>
          <a:p>
            <a:r>
              <a:rPr lang="ru-RU" dirty="0" smtClean="0">
                <a:latin typeface="+mn-lt"/>
              </a:rPr>
              <a:t>Сегодня лениться.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76044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фис1\Desktop\20150623_165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979" y="89456"/>
            <a:ext cx="3456356" cy="256442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7" name="Picture 3" descr="C:\Users\Офис1\Desktop\DSC_0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113" y="4424516"/>
            <a:ext cx="3582789" cy="21644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8" name="Picture 4" descr="C:\Users\Офис1\Desktop\DSC_08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9483" y="4409768"/>
            <a:ext cx="3764878" cy="219275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9" name="Picture 5" descr="C:\Users\Офис1\Desktop\DSC_08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4606" y="102566"/>
            <a:ext cx="3735211" cy="25726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TextBox 7"/>
          <p:cNvSpPr txBox="1"/>
          <p:nvPr/>
        </p:nvSpPr>
        <p:spPr>
          <a:xfrm>
            <a:off x="2875934" y="2693131"/>
            <a:ext cx="4070555" cy="1754316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Не участок, а цветник</a:t>
            </a:r>
          </a:p>
          <a:p>
            <a:pPr algn="ctr"/>
            <a:r>
              <a:rPr lang="ru-RU" dirty="0" smtClean="0">
                <a:latin typeface="+mn-lt"/>
              </a:rPr>
              <a:t>С нашей помощью возник.</a:t>
            </a:r>
          </a:p>
          <a:p>
            <a:pPr algn="ctr"/>
            <a:r>
              <a:rPr lang="ru-RU" dirty="0" smtClean="0">
                <a:latin typeface="+mn-lt"/>
              </a:rPr>
              <a:t>Значит мы не зря трудились,</a:t>
            </a:r>
          </a:p>
          <a:p>
            <a:pPr algn="ctr"/>
            <a:r>
              <a:rPr lang="ru-RU" dirty="0" smtClean="0">
                <a:latin typeface="+mn-lt"/>
              </a:rPr>
              <a:t>Что задумали – добились!</a:t>
            </a:r>
          </a:p>
          <a:p>
            <a:pPr algn="ctr"/>
            <a:r>
              <a:rPr lang="ru-RU" dirty="0" smtClean="0">
                <a:latin typeface="+mn-lt"/>
              </a:rPr>
              <a:t>Приходите, посмотрите,</a:t>
            </a:r>
          </a:p>
          <a:p>
            <a:pPr algn="ctr"/>
            <a:r>
              <a:rPr lang="ru-RU" dirty="0" smtClean="0">
                <a:latin typeface="+mn-lt"/>
              </a:rPr>
              <a:t>С нами вместе отдохните.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Цветная презентация, посвященная природе, представленная в альбомной ориентации (широкоэкранный формат)</Template>
  <TotalTime>0</TotalTime>
  <Words>399</Words>
  <Application>Microsoft Office PowerPoint</Application>
  <PresentationFormat>Лист A4 (210x297 мм)</PresentationFormat>
  <Paragraphs>119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Nature Illustration 16x9</vt:lpstr>
      <vt:lpstr>«Зеленый инженер»  «Озеленение участка группы на территории детского сада»</vt:lpstr>
      <vt:lpstr>Как это начиналось или наши маленькие шажки к цели.</vt:lpstr>
      <vt:lpstr> 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«Зеленый инженер» «Озеленение участка группы на территории детского сада»</dc:title>
  <dc:creator/>
  <cp:lastModifiedBy/>
  <cp:revision>3</cp:revision>
  <dcterms:created xsi:type="dcterms:W3CDTF">2016-03-23T09:33:18Z</dcterms:created>
  <dcterms:modified xsi:type="dcterms:W3CDTF">2016-10-20T12:23:36Z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