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9" r:id="rId9"/>
    <p:sldId id="268" r:id="rId10"/>
    <p:sldId id="267" r:id="rId11"/>
    <p:sldId id="271" r:id="rId12"/>
    <p:sldId id="270" r:id="rId13"/>
    <p:sldId id="273" r:id="rId14"/>
    <p:sldId id="272" r:id="rId15"/>
    <p:sldId id="274" r:id="rId16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9966"/>
    <a:srgbClr val="BEE2C4"/>
    <a:srgbClr val="ACF4BD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191D-C43F-486B-888B-B58208CD2EF1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CC91-2437-4184-907C-36462BEA3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191D-C43F-486B-888B-B58208CD2EF1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CC91-2437-4184-907C-36462BEA3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191D-C43F-486B-888B-B58208CD2EF1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CC91-2437-4184-907C-36462BEA3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191D-C43F-486B-888B-B58208CD2EF1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CC91-2437-4184-907C-36462BEA3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191D-C43F-486B-888B-B58208CD2EF1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CC91-2437-4184-907C-36462BEA3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191D-C43F-486B-888B-B58208CD2EF1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CC91-2437-4184-907C-36462BEA3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191D-C43F-486B-888B-B58208CD2EF1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CC91-2437-4184-907C-36462BEA3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191D-C43F-486B-888B-B58208CD2EF1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CC91-2437-4184-907C-36462BEA3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191D-C43F-486B-888B-B58208CD2EF1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CC91-2437-4184-907C-36462BEA3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191D-C43F-486B-888B-B58208CD2EF1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CC91-2437-4184-907C-36462BEA3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191D-C43F-486B-888B-B58208CD2EF1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CC91-2437-4184-907C-36462BEA3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4191D-C43F-486B-888B-B58208CD2EF1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3CC91-2437-4184-907C-36462BEA3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0-tub-ru.yandex.net/i?id=6fdcd31972af7e91c1b86aa1bc75fc24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/>
          <a:lstStyle/>
          <a:p>
            <a:r>
              <a:rPr lang="ru-RU" i="1" dirty="0" smtClean="0">
                <a:solidFill>
                  <a:srgbClr val="009900"/>
                </a:solidFill>
                <a:latin typeface="Arial Black" pitchFamily="34" charset="0"/>
              </a:rPr>
              <a:t>БАЖОВСКАЯ ТРОПА</a:t>
            </a:r>
            <a:endParaRPr lang="ru-RU" i="1" dirty="0">
              <a:solidFill>
                <a:srgbClr val="0099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221088"/>
            <a:ext cx="7048872" cy="1728192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Разработан коллективом</a:t>
            </a:r>
          </a:p>
          <a:p>
            <a:pPr algn="r"/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МБДОУ детского сада № 352</a:t>
            </a:r>
          </a:p>
          <a:p>
            <a:pPr algn="r"/>
            <a:endParaRPr lang="ru-RU" sz="24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Екатеринбург, 2019</a:t>
            </a:r>
          </a:p>
          <a:p>
            <a:endParaRPr lang="ru-RU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95536" y="980728"/>
            <a:ext cx="835292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Муниципальное бюджетное дошкольное образовательное учреждение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ДЕТСКИЙ САД № 352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620137 г. Екатеринбург, ул. Кулибина, 5                тел. 389-14-53, 389-16-73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0-tub-ru.yandex.net/i?id=6fdcd31972af7e91c1b86aa1bc75fc24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«Малахитовая шкатулка»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1340768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Кольца, серьги, бусы в ряд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той шкатулочке лежат.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 шкатулочка открыта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Вся она из малахита.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 загадки отгадайте.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лежит в ней угадайте.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299695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79912" y="1340768"/>
            <a:ext cx="46085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сережках у мамы огнем горит,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пыли на дороге ненужным лежит.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Меняет он форму, меняет он цвет.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в ройке годиться на тысячу лет.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может быть мелкий  - в ладошке лежать.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Тяжелый, большой – одному не поднять.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Кто, дети, загадку мою отгадал?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Кто этот предмет по приметам узнал?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Офис1\Desktop\БАЖОВ\IMG_20190731_0856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047172"/>
            <a:ext cx="2304256" cy="3010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im0-tub-ru.yandex.net/i?id=6fdcd31972af7e91c1b86aa1bc75fc24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9632" y="692696"/>
            <a:ext cx="66022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Малахитовая</a:t>
            </a:r>
            <a:r>
              <a:rPr lang="ru-RU" sz="40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шкатулка»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484784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«След копытца серебрится, вьётся змейкою в ночи, </a:t>
            </a:r>
          </a:p>
          <a:p>
            <a:pPr algn="just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Огневушкою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кружится пламя жаркое в печи.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Ящерки мелькнули разом.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Встал Данила над цветком.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шкатулкой, полной сказов,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кажется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Бажовский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дом».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899592" y="3717032"/>
            <a:ext cx="70922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Эстафета: « Собери камни в шкатулки».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Описание эстафеты: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Первые члены команды бегут, перепрыгивая через палки, установленные на высоте 30 сантиметров от пола, берут один камень и кладут его в шкатулку. Возвращаются к своей команде, передают эстафету и встают в конец колонны.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899592" y="4941168"/>
            <a:ext cx="727280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адание от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Огневушки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поскакушки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«Кто лучше всех танцует».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русскую народную мелодию дети исполняют произвольный танец с платочками.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Офис1\Desktop\БАЖОВ\IMG_20190726_1025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44824"/>
            <a:ext cx="3168352" cy="2349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0-tub-ru.yandex.net/i?id=6fdcd31972af7e91c1b86aa1bc75fc24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«Каменный цветок»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348880"/>
            <a:ext cx="525658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Пальчиковая гимнастика «Волшебный цветок»</a:t>
            </a:r>
          </a:p>
          <a:p>
            <a:pPr fontAlgn="base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Стал цветок волшебным сном (кулачки крепко сжаты)</a:t>
            </a:r>
          </a:p>
          <a:p>
            <a:pPr fontAlgn="base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Был закрытым, но потом, показался лепесток, (распрямить большой палец)</a:t>
            </a:r>
          </a:p>
          <a:p>
            <a:pPr fontAlgn="base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А за ним его дружок (распрямить указательный палец)</a:t>
            </a:r>
          </a:p>
          <a:p>
            <a:pPr fontAlgn="base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Вот и третий не проспал (распрямить средний палец)</a:t>
            </a:r>
          </a:p>
          <a:p>
            <a:pPr fontAlgn="base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А четвёртый не отстал, (распрямить безымянный палец)</a:t>
            </a:r>
          </a:p>
          <a:p>
            <a:pPr fontAlgn="base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Вот и пятый лепесток, (распрямить мизинец)</a:t>
            </a:r>
          </a:p>
          <a:p>
            <a:pPr fontAlgn="base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И раскрылся весь цветок!!! (пошевелить пальчиками)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3789040"/>
            <a:ext cx="341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Оригами «Каменный цветок»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Офис1\Desktop\БАЖОВ\origami-cveti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700808"/>
            <a:ext cx="1512168" cy="213986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43808" y="1340768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Творческая мастерская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4509120"/>
            <a:ext cx="51845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Конкурс рисунков: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«Избушка деда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Коковани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«Каменный цветок»,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Огневушка-поскакушка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« Любимый герой сказов дедушки Бажова»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Обрывная аппликация: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«Кошка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Мурёнка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«Серебряное копытце».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Лепка: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Каменный цветок», «Ящерка».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Офис1\Desktop\БАЖОВ\IMG_20190717_1738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149080"/>
            <a:ext cx="2533281" cy="1878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Офис1\Desktop\БАЖОВ\IMG_20190731_0856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764704"/>
            <a:ext cx="2293910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im0-tub-ru.yandex.net/i?id=6fdcd31972af7e91c1b86aa1bc75fc24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5656" y="620688"/>
            <a:ext cx="60240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«Хозяйка медной горы»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1628800"/>
            <a:ext cx="748883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: Развитие наблюдательности, умение сравнивать, анализировать, обобщать, развивать познавательный интерес у детей в процессе экспериментирования.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«Здравствуйте, дети! Я – Хозяйка медной горы. Прослышала я, что вы очень любознательные, наблюдательные, любуетесь красотой природы, исследуете её. Может,  вы сможете помочь моей беде. Злой колдун превратил все мои камни-самоцветы в щепки, и пока я не узнаю главную тайну камней, какие у них свойства – чары не рассеются».</a:t>
            </a:r>
          </a:p>
          <a:p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Опыт 1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Рассмотреть камни и отметить в таблице,  какого цвета и размера  камень (зарисовка цветным карандашом).</a:t>
            </a:r>
          </a:p>
          <a:p>
            <a:r>
              <a:rPr lang="ru-RU" sz="1500" u="sng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 камни разного цвета и размера.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Опыт 2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Потрогать камень. Какой он на ощупь гладкий или шероховатый?  (В таблице отметить)</a:t>
            </a:r>
          </a:p>
          <a:p>
            <a:r>
              <a:rPr lang="ru-RU" sz="1500" u="sng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 камни разные на ощупь.</a:t>
            </a:r>
          </a:p>
          <a:p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Опыт 3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Меняет ли камень форму? Почему? Как это узнать? Взять камень в ладошку и сжать его. Что произошло?  (пометить в таблице)</a:t>
            </a:r>
          </a:p>
          <a:p>
            <a:r>
              <a:rPr lang="ru-RU" sz="1500" u="sng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 камни  твёрдые.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268760"/>
            <a:ext cx="3583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Опыты и эксперименты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im0-tub-ru.yandex.net/i?id=6fdcd31972af7e91c1b86aa1bc75fc24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620688"/>
            <a:ext cx="7416824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Опыт 4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Опустить камень воду. Что произойдет? Он тонет или плавает?  </a:t>
            </a:r>
          </a:p>
          <a:p>
            <a:pPr algn="just"/>
            <a:r>
              <a:rPr lang="ru-RU" sz="1500" u="sng" dirty="0" smtClean="0">
                <a:latin typeface="Times New Roman" pitchFamily="18" charset="0"/>
                <a:cs typeface="Times New Roman" pitchFamily="18" charset="0"/>
              </a:rPr>
              <a:t>Вывод: 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камни тонут, потому что они тяжёлые.</a:t>
            </a:r>
          </a:p>
          <a:p>
            <a:pPr algn="just"/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Опыт 5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Могут ли камни растворятся в воде.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Бросить в один стакан с водой соль и размешать. 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Предложить попробовать.</a:t>
            </a:r>
          </a:p>
          <a:p>
            <a:pPr algn="just"/>
            <a:r>
              <a:rPr lang="ru-RU" sz="1500" u="sng" dirty="0" smtClean="0">
                <a:latin typeface="Times New Roman" pitchFamily="18" charset="0"/>
                <a:cs typeface="Times New Roman" pitchFamily="18" charset="0"/>
              </a:rPr>
              <a:t>Вывод: 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соль- это тоже камень, она растворяется в воде.</a:t>
            </a:r>
          </a:p>
          <a:p>
            <a:pPr algn="just"/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Опыт 6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Взять лупы, рассмотреть камни через лупу.</a:t>
            </a:r>
          </a:p>
          <a:p>
            <a:pPr algn="just"/>
            <a:r>
              <a:rPr lang="ru-RU" sz="1500" u="sng" dirty="0" smtClean="0">
                <a:latin typeface="Times New Roman" pitchFamily="18" charset="0"/>
                <a:cs typeface="Times New Roman" pitchFamily="18" charset="0"/>
              </a:rPr>
              <a:t>Вывод: 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камни состоят из мелких песчинок, приклеенных 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 друг другу.</a:t>
            </a:r>
          </a:p>
          <a:p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Физкультминутка «Гора и камешки».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Дети - камешки стоят вместе, тесно прижавшись, друг к другу, - это гора. Звучит музыка. Взрослый говорит: «Жила – была большая, большая гора. Она считала себя самой сильной. Но ветер и вода считали себя самыми сильными. Но ветер и вода утверждали, что они сильнее. Шли годы. Вода проливалась на гору дождями (звучит музыка имитирующая капли дождя) и точила камни. Мороз замораживал воду в трещинах, а ветер уносил все маленькие камешки и песчинки с ее поверхности (звучит музыка, имитирующая ветер). Вот покатился с горы камешек (один ребенок отходит от  остальных), потом другой, третий (еще часть детей по очереди отходят от центра). Гора становилась все меньше и меньше и, в конце концов, стала совсем незаметной, (все дети расходятся) так ветер и вода трудились день за днем – победили большую гору».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Офис1\Desktop\БАЖОВ\IMG_20190731_0855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836712"/>
            <a:ext cx="2088232" cy="2816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im0-tub-ru.yandex.net/i?id=6fdcd31972af7e91c1b86aa1bc75fc24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49365" y="620688"/>
            <a:ext cx="58766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Бажовская</a:t>
            </a:r>
            <a:r>
              <a:rPr lang="ru-RU" sz="4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станция»</a:t>
            </a:r>
            <a:endParaRPr lang="ru-RU" sz="4400" dirty="0"/>
          </a:p>
        </p:txBody>
      </p:sp>
      <p:pic>
        <p:nvPicPr>
          <p:cNvPr id="2050" name="Picture 2" descr="C:\Users\Офис1\Desktop\БАЖОВ\Портрет Баж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340768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691680" y="3789040"/>
            <a:ext cx="30243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Преданья, сказы и легенды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 жизни горных мастеров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Слагали прадеды и деды,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нам пересказал Бажов.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шкатулочке из малахита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Хранятся сказы прежних дней,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Умельцы эти не забыты.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Поклон земной им от людей.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Офис1\Desktop\БАЖОВ\IMG-20190724-WA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412776"/>
            <a:ext cx="2520280" cy="4480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s://im0-tub-ru.yandex.net/i?id=6fdcd31972af7e91c1b86aa1bc75fc24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27984" y="1340768"/>
            <a:ext cx="3707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Приобщение детей к истокам культуры родного края. Развитие познавательно – речевой активности детей.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764704"/>
            <a:ext cx="17267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endParaRPr lang="ru-RU" sz="4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3645024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Знакомство детей с биографией уральского сказочника П. П. Бажова.</a:t>
            </a:r>
          </a:p>
          <a:p>
            <a:pPr algn="just"/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Повышение читательской активности через развитие интереса детей к творчеству П.П. Бажова.</a:t>
            </a:r>
          </a:p>
          <a:p>
            <a:pPr algn="just"/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Актуализация знаний об уникальности родного края.</a:t>
            </a:r>
          </a:p>
          <a:p>
            <a:pPr algn="just"/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Воспитание патриотических качеств.</a:t>
            </a:r>
          </a:p>
          <a:p>
            <a:pPr algn="just"/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Укрепление сотрудничества с родителями.</a:t>
            </a:r>
          </a:p>
          <a:p>
            <a:pPr algn="just"/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Развитие умения детей отвечать на вопросы, применять знания, полученные при чтении художественной литературы.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99992" y="2852936"/>
            <a:ext cx="20882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4400" b="1" dirty="0"/>
          </a:p>
        </p:txBody>
      </p:sp>
      <p:pic>
        <p:nvPicPr>
          <p:cNvPr id="1026" name="Picture 2" descr="C:\Users\Офис1\Desktop\Территория МБДОУ 352\IMG-20190718-WA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764704"/>
            <a:ext cx="2016224" cy="2903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0-tub-ru.yandex.net/i?id=6fdcd31972af7e91c1b86aa1bc75fc24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Схема </a:t>
            </a:r>
            <a:r>
              <a:rPr lang="ru-RU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бажовской</a:t>
            </a:r>
            <a:r>
              <a:rPr lang="ru-RU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тропы</a:t>
            </a:r>
            <a:endParaRPr lang="ru-RU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484784"/>
            <a:ext cx="7344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Тропа доступна для посещения детей, как с воспитателями, так и с родителями. Маршрут проложен в естественных и искусственно созданных условиях на территории детского сада. 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Офис1\Desktop\Территория МБДОУ 352\IMG_20190725_1253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46604">
            <a:off x="985814" y="2613088"/>
            <a:ext cx="2435422" cy="1805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вал 6"/>
          <p:cNvSpPr/>
          <p:nvPr/>
        </p:nvSpPr>
        <p:spPr>
          <a:xfrm>
            <a:off x="6948264" y="4293096"/>
            <a:ext cx="432048" cy="432048"/>
          </a:xfrm>
          <a:prstGeom prst="ellipse">
            <a:avLst/>
          </a:prstGeom>
          <a:solidFill>
            <a:srgbClr val="33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3284984"/>
            <a:ext cx="2160240" cy="79208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МБДОУ № 352</a:t>
            </a:r>
            <a:endParaRPr lang="ru-RU" sz="2400" b="1" dirty="0"/>
          </a:p>
        </p:txBody>
      </p:sp>
      <p:sp>
        <p:nvSpPr>
          <p:cNvPr id="9" name="Овал 8"/>
          <p:cNvSpPr/>
          <p:nvPr/>
        </p:nvSpPr>
        <p:spPr>
          <a:xfrm>
            <a:off x="7596336" y="3645024"/>
            <a:ext cx="432048" cy="432048"/>
          </a:xfrm>
          <a:prstGeom prst="ellipse">
            <a:avLst/>
          </a:prstGeom>
          <a:solidFill>
            <a:srgbClr val="33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b="1" dirty="0"/>
          </a:p>
        </p:txBody>
      </p:sp>
      <p:sp>
        <p:nvSpPr>
          <p:cNvPr id="10" name="Овал 9"/>
          <p:cNvSpPr/>
          <p:nvPr/>
        </p:nvSpPr>
        <p:spPr>
          <a:xfrm>
            <a:off x="5796136" y="2564904"/>
            <a:ext cx="432048" cy="432048"/>
          </a:xfrm>
          <a:prstGeom prst="ellipse">
            <a:avLst/>
          </a:prstGeom>
          <a:solidFill>
            <a:srgbClr val="33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cxnSp>
        <p:nvCxnSpPr>
          <p:cNvPr id="12" name="Прямая соединительная линия 11"/>
          <p:cNvCxnSpPr>
            <a:stCxn id="7" idx="7"/>
            <a:endCxn id="9" idx="4"/>
          </p:cNvCxnSpPr>
          <p:nvPr/>
        </p:nvCxnSpPr>
        <p:spPr>
          <a:xfrm flipV="1">
            <a:off x="7317040" y="4077072"/>
            <a:ext cx="495320" cy="279296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6156176" y="2708920"/>
            <a:ext cx="1512168" cy="936104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4355976" y="4365104"/>
            <a:ext cx="432048" cy="432048"/>
          </a:xfrm>
          <a:prstGeom prst="ellipse">
            <a:avLst/>
          </a:prstGeom>
          <a:solidFill>
            <a:srgbClr val="33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cxnSp>
        <p:nvCxnSpPr>
          <p:cNvPr id="21" name="Shape 20"/>
          <p:cNvCxnSpPr/>
          <p:nvPr/>
        </p:nvCxnSpPr>
        <p:spPr>
          <a:xfrm rot="10800000" flipV="1">
            <a:off x="4499992" y="2780928"/>
            <a:ext cx="1224136" cy="1584176"/>
          </a:xfrm>
          <a:prstGeom prst="bentConnector2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3059832" y="4221088"/>
            <a:ext cx="432048" cy="432048"/>
          </a:xfrm>
          <a:prstGeom prst="ellipse">
            <a:avLst/>
          </a:prstGeom>
          <a:solidFill>
            <a:srgbClr val="33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26" name="Овал 25"/>
          <p:cNvSpPr/>
          <p:nvPr/>
        </p:nvSpPr>
        <p:spPr>
          <a:xfrm>
            <a:off x="2483768" y="4941168"/>
            <a:ext cx="432048" cy="432048"/>
          </a:xfrm>
          <a:prstGeom prst="ellipse">
            <a:avLst/>
          </a:prstGeom>
          <a:solidFill>
            <a:srgbClr val="33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27" name="Овал 26"/>
          <p:cNvSpPr/>
          <p:nvPr/>
        </p:nvSpPr>
        <p:spPr>
          <a:xfrm>
            <a:off x="1691680" y="5445224"/>
            <a:ext cx="432048" cy="432048"/>
          </a:xfrm>
          <a:prstGeom prst="ellipse">
            <a:avLst/>
          </a:prstGeom>
          <a:solidFill>
            <a:srgbClr val="33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7</a:t>
            </a:r>
            <a:endParaRPr lang="ru-RU" sz="2400" b="1" dirty="0"/>
          </a:p>
        </p:txBody>
      </p:sp>
      <p:sp>
        <p:nvSpPr>
          <p:cNvPr id="28" name="Овал 27"/>
          <p:cNvSpPr/>
          <p:nvPr/>
        </p:nvSpPr>
        <p:spPr>
          <a:xfrm>
            <a:off x="4139952" y="5589240"/>
            <a:ext cx="432048" cy="432048"/>
          </a:xfrm>
          <a:prstGeom prst="ellipse">
            <a:avLst/>
          </a:prstGeom>
          <a:solidFill>
            <a:srgbClr val="33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8</a:t>
            </a:r>
            <a:endParaRPr lang="ru-RU" sz="2400" b="1" dirty="0"/>
          </a:p>
        </p:txBody>
      </p:sp>
      <p:cxnSp>
        <p:nvCxnSpPr>
          <p:cNvPr id="30" name="Прямая соединительная линия 29"/>
          <p:cNvCxnSpPr>
            <a:stCxn id="17" idx="2"/>
            <a:endCxn id="25" idx="6"/>
          </p:cNvCxnSpPr>
          <p:nvPr/>
        </p:nvCxnSpPr>
        <p:spPr>
          <a:xfrm flipH="1" flipV="1">
            <a:off x="3491880" y="4437112"/>
            <a:ext cx="864096" cy="144016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25" idx="3"/>
            <a:endCxn id="26" idx="7"/>
          </p:cNvCxnSpPr>
          <p:nvPr/>
        </p:nvCxnSpPr>
        <p:spPr>
          <a:xfrm flipH="1">
            <a:off x="2852544" y="4589864"/>
            <a:ext cx="270560" cy="414576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26" idx="3"/>
            <a:endCxn id="27" idx="7"/>
          </p:cNvCxnSpPr>
          <p:nvPr/>
        </p:nvCxnSpPr>
        <p:spPr>
          <a:xfrm flipH="1">
            <a:off x="2060456" y="5309944"/>
            <a:ext cx="486584" cy="198552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27" idx="6"/>
            <a:endCxn id="28" idx="2"/>
          </p:cNvCxnSpPr>
          <p:nvPr/>
        </p:nvCxnSpPr>
        <p:spPr>
          <a:xfrm>
            <a:off x="2123728" y="5661248"/>
            <a:ext cx="2016224" cy="144016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084168" y="4725144"/>
            <a:ext cx="2284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«Серебряное копытце»</a:t>
            </a:r>
            <a:endParaRPr lang="ru-RU" sz="16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948264" y="299695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«</a:t>
            </a:r>
            <a:r>
              <a:rPr lang="ru-RU" sz="1600" b="1" dirty="0" err="1" smtClean="0"/>
              <a:t>Огневушка-поскакушка</a:t>
            </a:r>
            <a:r>
              <a:rPr lang="ru-RU" sz="1600" b="1" dirty="0" smtClean="0"/>
              <a:t>»</a:t>
            </a:r>
            <a:endParaRPr lang="ru-RU" sz="16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6228184" y="2492896"/>
            <a:ext cx="1739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«Великий полоз»</a:t>
            </a:r>
            <a:endParaRPr lang="ru-RU" sz="16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3563888" y="4797152"/>
            <a:ext cx="21793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«</a:t>
            </a:r>
            <a:r>
              <a:rPr lang="ru-RU" sz="1600" b="1" dirty="0" err="1" smtClean="0"/>
              <a:t>Синюшкин</a:t>
            </a:r>
            <a:r>
              <a:rPr lang="ru-RU" sz="1600" b="1" dirty="0" smtClean="0"/>
              <a:t> колодец»</a:t>
            </a:r>
            <a:endParaRPr lang="ru-RU" sz="16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683568" y="4293096"/>
            <a:ext cx="2475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«Малахитовая шкатулка»</a:t>
            </a:r>
            <a:endParaRPr lang="ru-RU" sz="16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83568" y="4797152"/>
            <a:ext cx="2009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«Каменный цветок»</a:t>
            </a:r>
            <a:endParaRPr lang="ru-RU" sz="16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971600" y="5805264"/>
            <a:ext cx="2363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«Хозяйка медной горы»</a:t>
            </a:r>
            <a:endParaRPr lang="ru-RU" sz="16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4499992" y="5589240"/>
            <a:ext cx="2125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«</a:t>
            </a:r>
            <a:r>
              <a:rPr lang="ru-RU" sz="1600" b="1" dirty="0" err="1" smtClean="0"/>
              <a:t>Бажовская</a:t>
            </a:r>
            <a:r>
              <a:rPr lang="ru-RU" sz="1600" b="1" dirty="0" smtClean="0"/>
              <a:t> станция»</a:t>
            </a:r>
            <a:endParaRPr lang="ru-RU" sz="16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0-tub-ru.yandex.net/i?id=6fdcd31972af7e91c1b86aa1bc75fc24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720080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«Серебряное копытце»</a:t>
            </a:r>
            <a:endParaRPr lang="ru-RU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484784"/>
            <a:ext cx="770485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 по сказу П.П. Бажова «Серебряное копытце»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Этот зверь лесной не спит под сосной,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Не лежит в берлоге.  Кормят его ноги.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Легок, строен и рогат, 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Он найти поможет клад. (Серебряное копытце)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Кто-то сидит у окошка в избушке,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 маленький козлик стоит на опушке.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Ударит копытцем – каменья летят, 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 россыпи их под луною блестят.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 козликом рядом кошка </a:t>
            </a:r>
            <a:r>
              <a:rPr lang="ru-RU" sz="1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Муренка</a:t>
            </a:r>
            <a:r>
              <a:rPr lang="ru-RU" sz="1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 смотрит на них из окошка … (</a:t>
            </a:r>
            <a:r>
              <a:rPr lang="ru-RU" sz="1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Даренка</a:t>
            </a:r>
            <a:r>
              <a:rPr lang="ru-RU" sz="1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Ножкой сильно он стучит,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Камни рассыпая, 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Рядом Мурка с ним сидит, 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Будто подпевая. (Серебряное копытце)</a:t>
            </a:r>
          </a:p>
          <a:p>
            <a:pPr>
              <a:spcBef>
                <a:spcPts val="0"/>
              </a:spcBef>
              <a:buNone/>
            </a:pPr>
            <a:endParaRPr lang="ru-RU" sz="16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im0-tub-ru.yandex.net/i?id=6fdcd31972af7e91c1b86aa1bc75fc24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19672" y="764704"/>
            <a:ext cx="59918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«Серебряное копытце»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4581128"/>
            <a:ext cx="3707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сказку двери отворяя,</a:t>
            </a:r>
          </a:p>
          <a:p>
            <a:pPr algn="just"/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мир волшебный попадаем!</a:t>
            </a:r>
          </a:p>
          <a:p>
            <a:pPr algn="just"/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Солнце светит, дивный лес,</a:t>
            </a:r>
          </a:p>
          <a:p>
            <a:pPr algn="just"/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вокруг полно чудес.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484784"/>
            <a:ext cx="331236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Рисование на асфальте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Вокруг садика - дорога,</a:t>
            </a:r>
            <a:b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её совсем немного:</a:t>
            </a:r>
            <a:b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Называется - асфальт!</a:t>
            </a:r>
            <a:b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радость для ребят!</a:t>
            </a:r>
            <a:b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асфальт идем с мелками!</a:t>
            </a:r>
            <a:b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Убедитесь в этом сами:</a:t>
            </a:r>
            <a:b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рисуем на асфальте,</a:t>
            </a:r>
            <a:b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в тетрадке, не на парте!</a:t>
            </a:r>
            <a:b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художники - поверьте,</a:t>
            </a:r>
            <a:b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рисуют на асфальте дети!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628800"/>
            <a:ext cx="3456384" cy="4016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0-tub-ru.yandex.net/i?id=6fdcd31972af7e91c1b86aa1bc75fc24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Огневушка-поскакушка</a:t>
            </a:r>
            <a:r>
              <a:rPr lang="ru-RU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628800"/>
            <a:ext cx="3888432" cy="2376264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Я —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Огневушка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из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бажовской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сказки,</a:t>
            </a:r>
          </a:p>
          <a:p>
            <a:pPr>
              <a:spcBef>
                <a:spcPts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Полная задора, света, ласки.</a:t>
            </a:r>
          </a:p>
          <a:p>
            <a:pPr>
              <a:spcBef>
                <a:spcPts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Вы, ребята, не ленитесь</a:t>
            </a:r>
          </a:p>
          <a:p>
            <a:pPr>
              <a:spcBef>
                <a:spcPts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И со мною в пляс пуститесь.</a:t>
            </a:r>
          </a:p>
          <a:p>
            <a:pPr>
              <a:spcBef>
                <a:spcPts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Вы скорей ко мне бегите</a:t>
            </a:r>
          </a:p>
          <a:p>
            <a:pPr>
              <a:spcBef>
                <a:spcPts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И платочки получите.</a:t>
            </a:r>
          </a:p>
          <a:p>
            <a:pPr>
              <a:spcBef>
                <a:spcPts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Мы  платочками помашем,</a:t>
            </a:r>
          </a:p>
          <a:p>
            <a:pPr>
              <a:spcBef>
                <a:spcPts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 ними весело попляшем!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4365104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теперь вы отдохните,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пенечках посидите.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Угадайте, что за сказ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Прочитаем мы сейчас?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Офис1\Desktop\БАЖОВ\IMG_20190731_1047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348880"/>
            <a:ext cx="407897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0-tub-ru.yandex.net/i?id=6fdcd31972af7e91c1b86aa1bc75fc24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00811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«Великий полоз»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340768"/>
            <a:ext cx="72008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Подвижные игры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Игра «Великий полоз»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Превращаю вас в полоза (на одного из детей надевается «царская шапка», и он становится головой полоза). Дети двигаются змейкой, взяв друг друга за пояс. Тот, до кого дотронется полоз, становится в хвост. 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Подвижная игра «Змея»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Играющие должны крепко держать друг друга за руки, чтобы змейка не разорвалась.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Точно повторять движения ведущего.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Ведущему не разрешается бегать быстро.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3429000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12FBC~1\AppData\Local\Temp\Rar$DIa0.197\IMG_20190807_1845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284984"/>
            <a:ext cx="3600400" cy="2669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im0-tub-ru.yandex.net/i?id=6fdcd31972af7e91c1b86aa1bc75fc24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1412776"/>
            <a:ext cx="72008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«Сенсорная тропа»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Особое внимание  в нашем  детском саду уделяется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здоровьесбережению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воспитанников в период летней оздоровительной кампании.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этого нами создана «Сенсорная тропа».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Она выполнена из естественных материалов.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«Сенсорная тропа» позволяет проводить профилактику и коррекцию здоровья детей в игровой форме.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Упражнения с использованием природных материалов помогают детям развивать физическую силу, гибкость тела, координацию движений ребёнка.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Ходьба по сенсорной тропе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тропинке мы шагаем,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Выше ноги поднимаем.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боимся мы преград,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Встречи с новым каждый рад.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Шире шаг, шагай смелей.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Вправо, влево повернусь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Впереди видно гора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Нам туда спешить пора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 ребята – мастера.</a:t>
            </a:r>
            <a:endParaRPr lang="ru-RU" sz="16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836712"/>
            <a:ext cx="59766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«Великий полоз»</a:t>
            </a:r>
            <a:endParaRPr lang="ru-RU" sz="4400" dirty="0"/>
          </a:p>
        </p:txBody>
      </p:sp>
      <p:pic>
        <p:nvPicPr>
          <p:cNvPr id="9" name="Рисунок 8" descr="C:\Users\Офис1\AppData\Local\Microsoft\Windows\INetCache\Content.Word\IMG-20190621-WA0101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501008"/>
            <a:ext cx="4176464" cy="2475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0-tub-ru.yandex.net/i?id=6fdcd31972af7e91c1b86aa1bc75fc24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868958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Синюшкин</a:t>
            </a:r>
            <a:r>
              <a:rPr lang="ru-RU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колодец»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412777"/>
            <a:ext cx="756084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Беседы с детьми на формирование и развитие нравственных качеств детей: «Что такое хорошо и что такое плохо», «Благородные поступки», «Вежливые слова», «Копилка добрых дел».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Нелегко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Синюшкиного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колодца добраться. Попробуем «Ручейком» добежать.</a:t>
            </a: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Русская народная игра «Ручеёк»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До колодца мы добрались. Теперь попробуем воды из колодца достать. Не каждому дано из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Синюшкиного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колодца воды испить, только самым смелым, ловким да умелым. </a:t>
            </a:r>
          </a:p>
          <a:p>
            <a:pPr algn="just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Эстафета: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«Набери воды из колодца». Дети по очереди бегут с ложкой к колодцу, набирают в неё воды, возвращаются к команде, выливают воду в ведёрки, отдают ложку следующему члену команды. </a:t>
            </a:r>
            <a:endParaRPr lang="ru-RU" sz="1500" dirty="0"/>
          </a:p>
        </p:txBody>
      </p:sp>
      <p:pic>
        <p:nvPicPr>
          <p:cNvPr id="4098" name="Picture 2" descr="C:\Users\12FBC~1\AppData\Local\Temp\Rar$DIa0.632\IMG_20190807_1848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501008"/>
            <a:ext cx="3456384" cy="2562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2802</TotalTime>
  <Words>966</Words>
  <Application>Microsoft Office PowerPoint</Application>
  <PresentationFormat>Экран (4:3)</PresentationFormat>
  <Paragraphs>180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БАЖОВСКАЯ ТРОПА</vt:lpstr>
      <vt:lpstr>Слайд 2</vt:lpstr>
      <vt:lpstr>Схема бажовской тропы</vt:lpstr>
      <vt:lpstr>«Серебряное копытце»</vt:lpstr>
      <vt:lpstr>Слайд 5</vt:lpstr>
      <vt:lpstr>«Огневушка-поскакушка»</vt:lpstr>
      <vt:lpstr>«Великий полоз»</vt:lpstr>
      <vt:lpstr>Слайд 8</vt:lpstr>
      <vt:lpstr>«Синюшкин колодец» </vt:lpstr>
      <vt:lpstr>«Малахитовая шкатулка»</vt:lpstr>
      <vt:lpstr>Слайд 11</vt:lpstr>
      <vt:lpstr>«Каменный цветок»</vt:lpstr>
      <vt:lpstr>Слайд 13</vt:lpstr>
      <vt:lpstr>Слайд 14</vt:lpstr>
      <vt:lpstr>Слайд 15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Офис1</dc:creator>
  <cp:lastModifiedBy>Офис1</cp:lastModifiedBy>
  <cp:revision>142</cp:revision>
  <dcterms:created xsi:type="dcterms:W3CDTF">2019-07-24T10:10:47Z</dcterms:created>
  <dcterms:modified xsi:type="dcterms:W3CDTF">2019-08-07T14:34:21Z</dcterms:modified>
</cp:coreProperties>
</file>