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Default Extension="wdp" ContentType="image/vnd.ms-photo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9" r:id="rId3"/>
    <p:sldId id="265" r:id="rId4"/>
    <p:sldId id="258" r:id="rId5"/>
    <p:sldId id="260" r:id="rId6"/>
    <p:sldId id="261" r:id="rId7"/>
    <p:sldId id="262" r:id="rId8"/>
    <p:sldId id="263" r:id="rId9"/>
    <p:sldId id="264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0" d="100"/>
          <a:sy n="60" d="100"/>
        </p:scale>
        <p:origin x="-1572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1828800" y="3159760"/>
            <a:ext cx="457200" cy="1034129"/>
          </a:xfrm>
          <a:prstGeom prst="rect">
            <a:avLst/>
          </a:prstGeom>
          <a:noFill/>
        </p:spPr>
        <p:txBody>
          <a:bodyPr wrap="square" lIns="0" tIns="9144" rIns="0" bIns="9144" rtlCol="0" anchor="ctr" anchorCtr="0">
            <a:spAutoFit/>
          </a:bodyPr>
          <a:lstStyle/>
          <a:p>
            <a:r>
              <a:rPr lang="en-US" sz="6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  <a:endParaRPr lang="en-US" sz="6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77240" y="1219200"/>
            <a:ext cx="7543800" cy="2152650"/>
          </a:xfrm>
        </p:spPr>
        <p:txBody>
          <a:bodyPr>
            <a:noAutofit/>
          </a:bodyPr>
          <a:lstStyle>
            <a:lvl1pPr>
              <a:defRPr sz="6000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133600" y="3375491"/>
            <a:ext cx="6172200" cy="685800"/>
          </a:xfrm>
        </p:spPr>
        <p:txBody>
          <a:bodyPr anchor="ctr"/>
          <a:lstStyle>
            <a:lvl1pPr marL="0" indent="0" algn="l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15" name="Date Placeholder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11D734-3E41-42F8-9FA6-156ECFF15C92}" type="datetimeFigureOut">
              <a:rPr lang="ru-RU" smtClean="0"/>
              <a:pPr/>
              <a:t>06.12.2021</a:t>
            </a:fld>
            <a:endParaRPr lang="ru-RU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52A3F5F-8383-485D-8D74-7F2FA88FD4E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133600" y="685801"/>
            <a:ext cx="5791200" cy="3505199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11D734-3E41-42F8-9FA6-156ECFF15C92}" type="datetimeFigureOut">
              <a:rPr lang="ru-RU" smtClean="0"/>
              <a:pPr/>
              <a:t>06.12.2021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A3F5F-8383-485D-8D74-7F2FA88FD4E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09600" y="609601"/>
            <a:ext cx="2133600" cy="51816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895600" y="685801"/>
            <a:ext cx="5029200" cy="4572000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11D734-3E41-42F8-9FA6-156ECFF15C92}" type="datetimeFigureOut">
              <a:rPr lang="ru-RU" smtClean="0"/>
              <a:pPr/>
              <a:t>06.12.2021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A3F5F-8383-485D-8D74-7F2FA88FD4E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11D734-3E41-42F8-9FA6-156ECFF15C92}" type="datetimeFigureOut">
              <a:rPr lang="ru-RU" smtClean="0"/>
              <a:pPr/>
              <a:t>06.12.2021</a:t>
            </a:fld>
            <a:endParaRPr lang="ru-RU"/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52A3F5F-8383-485D-8D74-7F2FA88FD4E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6" name="Footer Placeholder 1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4267200" y="4074497"/>
            <a:ext cx="457200" cy="1015663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r>
              <a:rPr lang="en-US" sz="6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  <a:endParaRPr lang="en-US" sz="6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0" y="4267368"/>
            <a:ext cx="3733800" cy="731520"/>
          </a:xfrm>
        </p:spPr>
        <p:txBody>
          <a:bodyPr anchor="ctr">
            <a:normAutofit/>
          </a:bodyPr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11D734-3E41-42F8-9FA6-156ECFF15C92}" type="datetimeFigureOut">
              <a:rPr lang="ru-RU" smtClean="0"/>
              <a:pPr/>
              <a:t>06.12.2021</a:t>
            </a:fld>
            <a:endParaRPr lang="ru-RU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52A3F5F-8383-485D-8D74-7F2FA88FD4E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2286000" y="1905000"/>
            <a:ext cx="6035040" cy="2350008"/>
          </a:xfrm>
        </p:spPr>
        <p:txBody>
          <a:bodyPr/>
          <a:lstStyle>
            <a:lvl1pPr marL="0" algn="l" defTabSz="914400" rtl="0" eaLnBrk="1" latinLnBrk="0" hangingPunct="1">
              <a:spcBef>
                <a:spcPct val="0"/>
              </a:spcBef>
              <a:buNone/>
              <a:defRPr lang="en-US" sz="5400" b="0" kern="1200" cap="none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11D734-3E41-42F8-9FA6-156ECFF15C92}" type="datetimeFigureOut">
              <a:rPr lang="ru-RU" smtClean="0"/>
              <a:pPr/>
              <a:t>06.12.2021</a:t>
            </a:fld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52A3F5F-8383-485D-8D74-7F2FA88FD4E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3"/>
          </p:nvPr>
        </p:nvSpPr>
        <p:spPr>
          <a:xfrm>
            <a:off x="1344168" y="658368"/>
            <a:ext cx="3273552" cy="34290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sz="quarter" idx="14"/>
          </p:nvPr>
        </p:nvSpPr>
        <p:spPr>
          <a:xfrm>
            <a:off x="5029200" y="658368"/>
            <a:ext cx="3273552" cy="343217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41120" y="661976"/>
            <a:ext cx="3273552" cy="639762"/>
          </a:xfrm>
        </p:spPr>
        <p:txBody>
          <a:bodyPr anchor="ctr">
            <a:noAutofit/>
          </a:bodyPr>
          <a:lstStyle>
            <a:lvl1pPr marL="0" indent="0">
              <a:buNone/>
              <a:defRPr sz="22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44168" y="1371600"/>
            <a:ext cx="3276600" cy="2743200"/>
          </a:xfrm>
        </p:spPr>
        <p:txBody>
          <a:bodyPr anchor="t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29200" y="661976"/>
            <a:ext cx="3273552" cy="639762"/>
          </a:xfrm>
        </p:spPr>
        <p:txBody>
          <a:bodyPr anchor="ctr">
            <a:noAutofit/>
          </a:bodyPr>
          <a:lstStyle>
            <a:lvl1pPr marL="0" indent="0">
              <a:buNone/>
              <a:defRPr sz="22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29200" y="1371600"/>
            <a:ext cx="3273552" cy="2743200"/>
          </a:xfrm>
        </p:spPr>
        <p:txBody>
          <a:bodyPr anchor="t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1056640" y="520192"/>
            <a:ext cx="457200" cy="923330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r>
              <a:rPr lang="en-US" sz="6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  <a:endParaRPr lang="en-US" sz="6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4780280" y="520192"/>
            <a:ext cx="457200" cy="923330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r>
              <a:rPr lang="en-US" sz="6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  <a:endParaRPr lang="en-US" sz="6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11D734-3E41-42F8-9FA6-156ECFF15C92}" type="datetimeFigureOut">
              <a:rPr lang="ru-RU" smtClean="0"/>
              <a:pPr/>
              <a:t>06.12.2021</a:t>
            </a:fld>
            <a:endParaRPr lang="ru-RU"/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52A3F5F-8383-485D-8D74-7F2FA88FD4E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6" name="Footer Placeholder 1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11D734-3E41-42F8-9FA6-156ECFF15C92}" type="datetimeFigureOut">
              <a:rPr lang="ru-RU" smtClean="0"/>
              <a:pPr/>
              <a:t>06.12.2021</a:t>
            </a:fld>
            <a:endParaRPr lang="ru-RU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52A3F5F-8383-485D-8D74-7F2FA88FD4E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11D734-3E41-42F8-9FA6-156ECFF15C92}" type="datetimeFigureOut">
              <a:rPr lang="ru-RU" smtClean="0"/>
              <a:pPr/>
              <a:t>06.12.2021</a:t>
            </a:fld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52A3F5F-8383-485D-8D74-7F2FA88FD4E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5328920" y="1774588"/>
            <a:ext cx="457200" cy="1231106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r>
              <a:rPr lang="en-US" sz="8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  <a:endParaRPr lang="en-US" sz="8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685801"/>
            <a:ext cx="4343400" cy="3429000"/>
          </a:xfrm>
        </p:spPr>
        <p:txBody>
          <a:bodyPr anchor="ctr"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715000" y="685801"/>
            <a:ext cx="2590800" cy="3429000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5" name="Date Placeholder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11D734-3E41-42F8-9FA6-156ECFF15C92}" type="datetimeFigureOut">
              <a:rPr lang="ru-RU" smtClean="0"/>
              <a:pPr/>
              <a:t>06.12.2021</a:t>
            </a:fld>
            <a:endParaRPr lang="ru-RU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52A3F5F-8383-485D-8D74-7F2FA88FD4E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8" name="Title 1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219200" y="612775"/>
            <a:ext cx="6705600" cy="2546985"/>
          </a:xfrm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743200" y="3453047"/>
            <a:ext cx="5029200" cy="720804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435352" y="3331464"/>
            <a:ext cx="457200" cy="923330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r>
              <a:rPr lang="en-US" sz="6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  <a:endParaRPr lang="en-US" sz="6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3" name="Date Placeholder 1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11D734-3E41-42F8-9FA6-156ECFF15C92}" type="datetimeFigureOut">
              <a:rPr lang="ru-RU" smtClean="0"/>
              <a:pPr/>
              <a:t>06.12.2021</a:t>
            </a:fld>
            <a:endParaRPr lang="ru-RU"/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52A3F5F-8383-485D-8D74-7F2FA88FD4E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5" name="Footer Placeholder 14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gradFill>
            <a:gsLst>
              <a:gs pos="0">
                <a:schemeClr val="accent6">
                  <a:lumMod val="50000"/>
                  <a:alpha val="36000"/>
                </a:schemeClr>
              </a:gs>
              <a:gs pos="100000">
                <a:schemeClr val="bg2">
                  <a:alpha val="1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 rot="19724275">
            <a:off x="1373221" y="1038440"/>
            <a:ext cx="7240620" cy="5706987"/>
          </a:xfrm>
          <a:prstGeom prst="ellipse">
            <a:avLst/>
          </a:prstGeom>
          <a:gradFill flip="none" rotWithShape="1">
            <a:gsLst>
              <a:gs pos="0">
                <a:schemeClr val="accent6">
                  <a:lumMod val="60000"/>
                  <a:lumOff val="40000"/>
                  <a:alpha val="7000"/>
                </a:schemeClr>
              </a:gs>
              <a:gs pos="58000">
                <a:schemeClr val="bg2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 rot="17656910">
            <a:off x="-274211" y="1165875"/>
            <a:ext cx="5538472" cy="4480459"/>
          </a:xfrm>
          <a:prstGeom prst="ellipse">
            <a:avLst/>
          </a:prstGeom>
          <a:gradFill flip="none" rotWithShape="1">
            <a:gsLst>
              <a:gs pos="0">
                <a:schemeClr val="accent6">
                  <a:lumMod val="60000"/>
                  <a:lumOff val="40000"/>
                  <a:alpha val="8000"/>
                </a:schemeClr>
              </a:gs>
              <a:gs pos="58000">
                <a:schemeClr val="bg2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 rot="19724275">
            <a:off x="3277955" y="116854"/>
            <a:ext cx="6479362" cy="4754757"/>
          </a:xfrm>
          <a:prstGeom prst="ellipse">
            <a:avLst/>
          </a:prstGeom>
          <a:gradFill flip="none" rotWithShape="1">
            <a:gsLst>
              <a:gs pos="0">
                <a:schemeClr val="accent6">
                  <a:lumMod val="60000"/>
                  <a:lumOff val="40000"/>
                  <a:alpha val="8000"/>
                </a:schemeClr>
              </a:gs>
              <a:gs pos="58000">
                <a:schemeClr val="bg2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77240" y="4876800"/>
            <a:ext cx="7543800" cy="9144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33600" y="685801"/>
            <a:ext cx="6096000" cy="365759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5473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100">
                <a:solidFill>
                  <a:schemeClr val="tx1">
                    <a:alpha val="60000"/>
                  </a:schemeClr>
                </a:solidFill>
                <a:effectLst/>
              </a:defRPr>
            </a:lvl1pPr>
          </a:lstStyle>
          <a:p>
            <a:fld id="{DE11D734-3E41-42F8-9FA6-156ECFF15C92}" type="datetimeFigureOut">
              <a:rPr lang="ru-RU" smtClean="0"/>
              <a:pPr/>
              <a:t>06.12.2021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822960" y="6154738"/>
            <a:ext cx="45720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>
                <a:solidFill>
                  <a:schemeClr val="tx1">
                    <a:alpha val="60000"/>
                  </a:schemeClr>
                </a:solidFill>
                <a:effectLst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22960" y="5842000"/>
            <a:ext cx="2133600" cy="304800"/>
          </a:xfrm>
          <a:prstGeom prst="rect">
            <a:avLst/>
          </a:prstGeom>
        </p:spPr>
        <p:txBody>
          <a:bodyPr vert="horz" lIns="91440" tIns="45720" rIns="91440" bIns="9144" rtlCol="0" anchor="b"/>
          <a:lstStyle>
            <a:lvl1pPr algn="l">
              <a:defRPr sz="1600">
                <a:solidFill>
                  <a:schemeClr val="tx1">
                    <a:alpha val="60000"/>
                  </a:schemeClr>
                </a:solidFill>
                <a:effectLst/>
              </a:defRPr>
            </a:lvl1pPr>
          </a:lstStyle>
          <a:p>
            <a:fld id="{B52A3F5F-8383-485D-8D74-7F2FA88FD4E6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9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56032" algn="l" defTabSz="914400" rtl="0" eaLnBrk="1" latinLnBrk="0" hangingPunct="1">
        <a:spcBef>
          <a:spcPct val="20000"/>
        </a:spcBef>
        <a:spcAft>
          <a:spcPts val="0"/>
        </a:spcAft>
        <a:buSzPct val="60000"/>
        <a:buFont typeface="Wingdings" pitchFamily="2" charset="2"/>
        <a:buChar char=""/>
        <a:defRPr sz="21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1pPr>
      <a:lvl2pPr marL="64008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"/>
        <a:defRPr sz="19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2pPr>
      <a:lvl3pPr marL="100584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"/>
        <a:defRPr sz="17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3pPr>
      <a:lvl4pPr marL="137160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"/>
        <a:defRPr sz="16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4pPr>
      <a:lvl5pPr marL="164592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"/>
        <a:defRPr sz="15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5pPr>
      <a:lvl6pPr marL="196596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"/>
        <a:defRPr sz="1400" kern="1200">
          <a:solidFill>
            <a:schemeClr val="tx1"/>
          </a:solidFill>
          <a:effectLst>
            <a:outerShdw blurRad="38100" dist="38100" dir="2700000" algn="ctr" rotWithShape="0">
              <a:srgbClr val="000000">
                <a:alpha val="43000"/>
              </a:srgbClr>
            </a:outerShdw>
          </a:effectLst>
          <a:latin typeface="+mn-lt"/>
          <a:ea typeface="+mn-ea"/>
          <a:cs typeface="+mn-cs"/>
        </a:defRPr>
      </a:lvl6pPr>
      <a:lvl7pPr marL="224028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"/>
        <a:defRPr sz="1400" kern="1200">
          <a:solidFill>
            <a:schemeClr val="tx1"/>
          </a:solidFill>
          <a:effectLst>
            <a:outerShdw blurRad="38100" dist="38100" dir="2700000" algn="ctr" rotWithShape="0">
              <a:srgbClr val="000000">
                <a:alpha val="43000"/>
              </a:srgbClr>
            </a:outerShdw>
          </a:effectLst>
          <a:latin typeface="+mn-lt"/>
          <a:ea typeface="+mn-ea"/>
          <a:cs typeface="+mn-cs"/>
        </a:defRPr>
      </a:lvl7pPr>
      <a:lvl8pPr marL="251460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"/>
        <a:defRPr sz="1400" kern="1200">
          <a:solidFill>
            <a:schemeClr val="tx1"/>
          </a:solidFill>
          <a:effectLst>
            <a:outerShdw blurRad="38100" dist="38100" dir="2700000" algn="ctr" rotWithShape="0">
              <a:srgbClr val="000000">
                <a:alpha val="43000"/>
              </a:srgbClr>
            </a:outerShdw>
          </a:effectLst>
          <a:latin typeface="+mn-lt"/>
          <a:ea typeface="+mn-ea"/>
          <a:cs typeface="+mn-cs"/>
        </a:defRPr>
      </a:lvl8pPr>
      <a:lvl9pPr marL="283464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"/>
        <a:defRPr sz="1400" kern="1200">
          <a:solidFill>
            <a:schemeClr val="tx1"/>
          </a:solidFill>
          <a:effectLst>
            <a:outerShdw blurRad="38100" dist="38100" dir="2700000" algn="ctr" rotWithShape="0">
              <a:srgbClr val="000000">
                <a:alpha val="43000"/>
              </a:srgbClr>
            </a:outerShdw>
          </a:effectLst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4" Type="http://schemas.microsoft.com/office/2007/relationships/hdphoto" Target="../media/hdphoto6.wdp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99592" y="476672"/>
            <a:ext cx="7543800" cy="2016224"/>
          </a:xfrm>
        </p:spPr>
        <p:txBody>
          <a:bodyPr/>
          <a:lstStyle/>
          <a:p>
            <a:pPr algn="ctr"/>
            <a:r>
              <a:rPr lang="ru-RU" dirty="0" smtClean="0"/>
              <a:t>Проект на тему: Пенные фантазии</a:t>
            </a:r>
            <a:endParaRPr lang="ru-RU" dirty="0"/>
          </a:p>
        </p:txBody>
      </p:sp>
      <p:sp>
        <p:nvSpPr>
          <p:cNvPr id="4" name="Подзаголовок 3"/>
          <p:cNvSpPr>
            <a:spLocks noGrp="1"/>
          </p:cNvSpPr>
          <p:nvPr>
            <p:ph type="subTitle" idx="1"/>
          </p:nvPr>
        </p:nvSpPr>
        <p:spPr>
          <a:xfrm>
            <a:off x="4572000" y="5301208"/>
            <a:ext cx="4464496" cy="1152128"/>
          </a:xfrm>
        </p:spPr>
        <p:txBody>
          <a:bodyPr>
            <a:normAutofit fontScale="92500"/>
          </a:bodyPr>
          <a:lstStyle/>
          <a:p>
            <a:r>
              <a:rPr lang="ru-RU" dirty="0" smtClean="0"/>
              <a:t>Подготовили:</a:t>
            </a:r>
          </a:p>
          <a:p>
            <a:r>
              <a:rPr lang="ru-RU" dirty="0" smtClean="0"/>
              <a:t>Хворова О.В. воспитатель 1КК</a:t>
            </a:r>
          </a:p>
          <a:p>
            <a:r>
              <a:rPr lang="ru-RU" dirty="0" err="1" smtClean="0"/>
              <a:t>Шерстобитова</a:t>
            </a:r>
            <a:r>
              <a:rPr lang="ru-RU" dirty="0" smtClean="0"/>
              <a:t> Ю.В. Воспитатель ВКК</a:t>
            </a:r>
          </a:p>
          <a:p>
            <a:endParaRPr lang="ru-RU" dirty="0"/>
          </a:p>
        </p:txBody>
      </p:sp>
      <p:pic>
        <p:nvPicPr>
          <p:cNvPr id="5" name="Рисунок 4" descr="C:\Users\мбдоу 352\Desktop\шер\фото\детиработа\+ 136.jpg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32" t="-1" r="-842" b="48948"/>
          <a:stretch/>
        </p:blipFill>
        <p:spPr bwMode="auto">
          <a:xfrm>
            <a:off x="467544" y="3068960"/>
            <a:ext cx="3558060" cy="316835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="" xmlns:p14="http://schemas.microsoft.com/office/powerpoint/2010/main" val="39343791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539552" y="2348880"/>
            <a:ext cx="7690048" cy="3672408"/>
          </a:xfrm>
        </p:spPr>
        <p:txBody>
          <a:bodyPr/>
          <a:lstStyle/>
          <a:p>
            <a:pPr marL="18288" indent="0">
              <a:buNone/>
            </a:pPr>
            <a:endParaRPr lang="ru-RU" dirty="0" smtClean="0"/>
          </a:p>
          <a:p>
            <a:endParaRPr lang="ru-RU" dirty="0"/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251520" y="476672"/>
            <a:ext cx="7200800" cy="5256584"/>
          </a:xfrm>
        </p:spPr>
        <p:txBody>
          <a:bodyPr/>
          <a:lstStyle/>
          <a:p>
            <a:r>
              <a:rPr lang="ru-RU" dirty="0" smtClean="0"/>
              <a:t>Актуальность темы:</a:t>
            </a:r>
            <a:br>
              <a:rPr lang="ru-RU" dirty="0" smtClean="0"/>
            </a:br>
            <a:r>
              <a:rPr lang="ru-RU" dirty="0"/>
              <a:t> </a:t>
            </a:r>
            <a:r>
              <a:rPr lang="ru-RU" dirty="0" smtClean="0"/>
              <a:t>   </a:t>
            </a:r>
            <a:r>
              <a:rPr lang="ru-RU" sz="3200" dirty="0" smtClean="0"/>
              <a:t>Мыльные пузыри всегда вызывают радость у детей любого возраста. А можно ли сделать их самим? Почему одни пузыри лопаются быстро, а другие нет? Чтобы ответить на эти и другие вопросы мы и создали этот проект.</a:t>
            </a:r>
            <a:endParaRPr lang="ru-RU" sz="3200" dirty="0"/>
          </a:p>
        </p:txBody>
      </p:sp>
      <p:pic>
        <p:nvPicPr>
          <p:cNvPr id="4" name="Picture 2" descr="C:\Users\мбдоу 352\Desktop\шер\фото\детиработа\+ 137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="" xmlns:a14="http://schemas.microsoft.com/office/drawing/2010/main">
                  <a14:imgLayer r:embed="rId3">
                    <a14:imgEffect>
                      <a14:backgroundRemoval t="10000" b="90000" l="10000" r="90000">
                        <a14:foregroundMark x1="45000" y1="16328" x2="45000" y2="16328"/>
                        <a14:foregroundMark x1="45000" y1="16328" x2="34583" y2="15937"/>
                        <a14:foregroundMark x1="45000" y1="14922" x2="56111" y2="16563"/>
                        <a14:backgroundMark x1="19167" y1="27109" x2="19167" y2="27109"/>
                        <a14:backgroundMark x1="20139" y1="40000" x2="20139" y2="40000"/>
                        <a14:backgroundMark x1="26667" y1="34375" x2="26667" y2="3437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2160" y="548680"/>
            <a:ext cx="3857625" cy="68580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Блок-схема: узел 4"/>
          <p:cNvSpPr/>
          <p:nvPr/>
        </p:nvSpPr>
        <p:spPr>
          <a:xfrm>
            <a:off x="6423132" y="4425102"/>
            <a:ext cx="457200" cy="457200"/>
          </a:xfrm>
          <a:prstGeom prst="flowChartConnector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FF0000"/>
              </a:solidFill>
            </a:endParaRPr>
          </a:p>
        </p:txBody>
      </p:sp>
      <p:sp>
        <p:nvSpPr>
          <p:cNvPr id="6" name="Блок-схема: узел 5"/>
          <p:cNvSpPr/>
          <p:nvPr/>
        </p:nvSpPr>
        <p:spPr>
          <a:xfrm>
            <a:off x="7812360" y="4521696"/>
            <a:ext cx="457200" cy="457200"/>
          </a:xfrm>
          <a:prstGeom prst="flowChartConnector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Блок-схема: узел 6"/>
          <p:cNvSpPr/>
          <p:nvPr/>
        </p:nvSpPr>
        <p:spPr>
          <a:xfrm>
            <a:off x="8269560" y="1340768"/>
            <a:ext cx="720080" cy="792088"/>
          </a:xfrm>
          <a:prstGeom prst="flowChart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Блок-схема: узел 7"/>
          <p:cNvSpPr/>
          <p:nvPr/>
        </p:nvSpPr>
        <p:spPr>
          <a:xfrm>
            <a:off x="7533665" y="4640560"/>
            <a:ext cx="457200" cy="457200"/>
          </a:xfrm>
          <a:prstGeom prst="flowChartConnector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448111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2555776" y="620688"/>
            <a:ext cx="5765264" cy="4176464"/>
          </a:xfrm>
        </p:spPr>
        <p:txBody>
          <a:bodyPr/>
          <a:lstStyle/>
          <a:p>
            <a:pPr algn="ctr"/>
            <a:r>
              <a:rPr lang="ru-RU" sz="4800" dirty="0" smtClean="0"/>
              <a:t>Вид проекта: </a:t>
            </a:r>
            <a:r>
              <a:rPr lang="ru-RU" sz="3200" dirty="0" smtClean="0"/>
              <a:t>исследовательский</a:t>
            </a:r>
            <a:br>
              <a:rPr lang="ru-RU" sz="3200" dirty="0" smtClean="0"/>
            </a:br>
            <a:r>
              <a:rPr lang="ru-RU" sz="3200" dirty="0" smtClean="0"/>
              <a:t>краткосрочный</a:t>
            </a:r>
            <a:br>
              <a:rPr lang="ru-RU" sz="3200" dirty="0" smtClean="0"/>
            </a:br>
            <a:r>
              <a:rPr lang="ru-RU" sz="3200" dirty="0" smtClean="0"/>
              <a:t/>
            </a:r>
            <a:br>
              <a:rPr lang="ru-RU" sz="3200" dirty="0" smtClean="0"/>
            </a:br>
            <a:r>
              <a:rPr lang="ru-RU" sz="3200" dirty="0" smtClean="0"/>
              <a:t/>
            </a:r>
            <a:br>
              <a:rPr lang="ru-RU" sz="3200" dirty="0" smtClean="0"/>
            </a:br>
            <a:endParaRPr lang="ru-RU" sz="3200" dirty="0"/>
          </a:p>
        </p:txBody>
      </p:sp>
      <p:pic>
        <p:nvPicPr>
          <p:cNvPr id="11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BEBA8EAE-BF5A-486C-A8C5-ECC9F3942E4B}">
                <a14:imgProps xmlns="" xmlns:a14="http://schemas.microsoft.com/office/drawing/2010/main">
                  <a14:imgLayer r:embed="rId3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40568" y="1427230"/>
            <a:ext cx="6048672" cy="56073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14195199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827584" y="1916832"/>
            <a:ext cx="7474024" cy="2232248"/>
          </a:xfrm>
        </p:spPr>
        <p:txBody>
          <a:bodyPr>
            <a:noAutofit/>
          </a:bodyPr>
          <a:lstStyle/>
          <a:p>
            <a:pPr algn="ctr"/>
            <a:r>
              <a:rPr lang="ru-RU" sz="3200" dirty="0" smtClean="0"/>
              <a:t>Учить детей устанавливать взаимосвязь между объектами исследования, закреплять знания о свойствах воздуха на примере мыльной пены.</a:t>
            </a:r>
            <a:endParaRPr lang="ru-RU" sz="3200" dirty="0"/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777240" y="404664"/>
            <a:ext cx="7543800" cy="1008112"/>
          </a:xfrm>
        </p:spPr>
        <p:txBody>
          <a:bodyPr/>
          <a:lstStyle/>
          <a:p>
            <a:pPr algn="ctr"/>
            <a:r>
              <a:rPr lang="ru-RU" dirty="0"/>
              <a:t>Цель проекта:</a:t>
            </a:r>
          </a:p>
        </p:txBody>
      </p:sp>
      <p:sp>
        <p:nvSpPr>
          <p:cNvPr id="6" name="Блок-схема: узел 5"/>
          <p:cNvSpPr/>
          <p:nvPr/>
        </p:nvSpPr>
        <p:spPr>
          <a:xfrm>
            <a:off x="6901408" y="4149080"/>
            <a:ext cx="1296144" cy="1321296"/>
          </a:xfrm>
          <a:prstGeom prst="flowChart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Блок-схема: узел 6"/>
          <p:cNvSpPr/>
          <p:nvPr/>
        </p:nvSpPr>
        <p:spPr>
          <a:xfrm>
            <a:off x="6836269" y="5558858"/>
            <a:ext cx="792088" cy="845337"/>
          </a:xfrm>
          <a:prstGeom prst="flowChart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Блок-схема: узел 7"/>
          <p:cNvSpPr/>
          <p:nvPr/>
        </p:nvSpPr>
        <p:spPr>
          <a:xfrm>
            <a:off x="7884368" y="5592185"/>
            <a:ext cx="961256" cy="1058416"/>
          </a:xfrm>
          <a:prstGeom prst="flowChart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6385266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683568" y="3861048"/>
            <a:ext cx="7776864" cy="2304256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777240" y="620688"/>
            <a:ext cx="7165083" cy="3600400"/>
          </a:xfrm>
        </p:spPr>
        <p:txBody>
          <a:bodyPr/>
          <a:lstStyle/>
          <a:p>
            <a:r>
              <a:rPr lang="ru-RU" dirty="0" smtClean="0"/>
              <a:t>Гипотеза:</a:t>
            </a:r>
            <a:br>
              <a:rPr lang="ru-RU" dirty="0" smtClean="0"/>
            </a:br>
            <a:r>
              <a:rPr lang="ru-RU" sz="3200" dirty="0" smtClean="0"/>
              <a:t>1. Мыльные пузыри образуются из мыльного раствора.</a:t>
            </a:r>
            <a:br>
              <a:rPr lang="ru-RU" sz="3200" dirty="0" smtClean="0"/>
            </a:br>
            <a:r>
              <a:rPr lang="ru-RU" sz="3200" dirty="0" smtClean="0"/>
              <a:t>2. Размеры и устойчивость мыльных пузырей зависят от состава исходной жидкости</a:t>
            </a:r>
            <a:endParaRPr lang="ru-RU" sz="3200" dirty="0"/>
          </a:p>
        </p:txBody>
      </p:sp>
      <p:pic>
        <p:nvPicPr>
          <p:cNvPr id="5123" name="Picture 3" descr="C:\Users\мбдоу 352\Desktop\шер\фото\детиработа\+ 393.jpe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="" xmlns:a14="http://schemas.microsoft.com/office/drawing/2010/main">
                  <a14:imgLayer r:embed="rId3">
                    <a14:imgEffect>
                      <a14:backgroundRemoval t="9988" b="98346" l="4031" r="90959">
                        <a14:foregroundMark x1="33497" y1="50306" x2="4031" y2="80821"/>
                        <a14:foregroundMark x1="23420" y1="74142" x2="60403" y2="62010"/>
                        <a14:foregroundMark x1="8715" y1="82843" x2="39924" y2="78799"/>
                        <a14:foregroundMark x1="8333" y1="88297" x2="46786" y2="88297"/>
                        <a14:foregroundMark x1="8007" y1="88695" x2="20915" y2="94761"/>
                        <a14:foregroundMark x1="25599" y1="95558" x2="67266" y2="98376"/>
                        <a14:foregroundMark x1="37092" y1="40594" x2="44989" y2="24449"/>
                        <a14:foregroundMark x1="56808" y1="20190" x2="73366" y2="49295"/>
                        <a14:foregroundMark x1="44608" y1="24449" x2="52887" y2="18597"/>
                        <a14:foregroundMark x1="55011" y1="19608" x2="80882" y2="20404"/>
                        <a14:foregroundMark x1="78377" y1="20404" x2="90959" y2="27267"/>
                        <a14:foregroundMark x1="84477" y1="53339" x2="89869" y2="64859"/>
                        <a14:backgroundMark x1="42810" y1="20190" x2="42810" y2="20190"/>
                        <a14:backgroundMark x1="45697" y1="20006" x2="45697" y2="20006"/>
                        <a14:backgroundMark x1="84096" y1="21415" x2="84096" y2="21415"/>
                        <a14:backgroundMark x1="59695" y1="17157" x2="59695" y2="17157"/>
                        <a14:backgroundMark x1="56808" y1="17770" x2="56808" y2="17770"/>
                        <a14:backgroundMark x1="49619" y1="19179" x2="49619" y2="19179"/>
                        <a14:backgroundMark x1="42810" y1="23438" x2="42810" y2="23438"/>
                        <a14:backgroundMark x1="40305" y1="26072" x2="40305" y2="26072"/>
                        <a14:backgroundMark x1="41721" y1="27267" x2="41721" y2="2726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3376" y="2105209"/>
            <a:ext cx="2657894" cy="4725144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Блок-схема: узел 3"/>
          <p:cNvSpPr/>
          <p:nvPr/>
        </p:nvSpPr>
        <p:spPr>
          <a:xfrm>
            <a:off x="6481588" y="5485362"/>
            <a:ext cx="457200" cy="457200"/>
          </a:xfrm>
          <a:prstGeom prst="flowChartConnector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Блок-схема: узел 4"/>
          <p:cNvSpPr/>
          <p:nvPr/>
        </p:nvSpPr>
        <p:spPr>
          <a:xfrm>
            <a:off x="6481588" y="5758408"/>
            <a:ext cx="898723" cy="1008112"/>
          </a:xfrm>
          <a:prstGeom prst="flowChartConnector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Блок-схема: узел 5"/>
          <p:cNvSpPr/>
          <p:nvPr/>
        </p:nvSpPr>
        <p:spPr>
          <a:xfrm>
            <a:off x="5448672" y="5529808"/>
            <a:ext cx="1164704" cy="1040160"/>
          </a:xfrm>
          <a:prstGeom prst="flowChartConnector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Блок-схема: узел 6"/>
          <p:cNvSpPr/>
          <p:nvPr/>
        </p:nvSpPr>
        <p:spPr>
          <a:xfrm>
            <a:off x="5580112" y="4649688"/>
            <a:ext cx="1033264" cy="889248"/>
          </a:xfrm>
          <a:prstGeom prst="flowChartConnector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Блок-схема: узел 7"/>
          <p:cNvSpPr/>
          <p:nvPr/>
        </p:nvSpPr>
        <p:spPr>
          <a:xfrm>
            <a:off x="5220072" y="5529808"/>
            <a:ext cx="457200" cy="457200"/>
          </a:xfrm>
          <a:prstGeom prst="flowChartConnector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Блок-схема: узел 8"/>
          <p:cNvSpPr/>
          <p:nvPr/>
        </p:nvSpPr>
        <p:spPr>
          <a:xfrm>
            <a:off x="5002413" y="6177880"/>
            <a:ext cx="457200" cy="457200"/>
          </a:xfrm>
          <a:prstGeom prst="flowChartConnector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2101106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539552" y="1556792"/>
            <a:ext cx="5976664" cy="4464496"/>
          </a:xfrm>
        </p:spPr>
        <p:txBody>
          <a:bodyPr>
            <a:normAutofit fontScale="92500" lnSpcReduction="10000"/>
          </a:bodyPr>
          <a:lstStyle/>
          <a:p>
            <a:r>
              <a:rPr lang="ru-RU" sz="3200" dirty="0" smtClean="0"/>
              <a:t>1.Познакомится с историей происхождения мыльных пузырей.</a:t>
            </a:r>
          </a:p>
          <a:p>
            <a:r>
              <a:rPr lang="ru-RU" sz="3200" dirty="0" smtClean="0"/>
              <a:t>2.Выяснить, с помощью каких растворов получаются наиболее крупные и прочные мыльные пузыри.</a:t>
            </a:r>
          </a:p>
          <a:p>
            <a:r>
              <a:rPr lang="ru-RU" sz="3200" dirty="0" smtClean="0"/>
              <a:t>3. Понаблюдать удивительные превращения мыльных пузырей на опытах</a:t>
            </a:r>
          </a:p>
          <a:p>
            <a:endParaRPr lang="ru-RU" sz="3200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827584" y="476672"/>
            <a:ext cx="7543800" cy="936104"/>
          </a:xfrm>
        </p:spPr>
        <p:txBody>
          <a:bodyPr/>
          <a:lstStyle/>
          <a:p>
            <a:pPr algn="ctr"/>
            <a:r>
              <a:rPr lang="ru-RU" dirty="0" smtClean="0"/>
              <a:t>Задачи проекта:</a:t>
            </a:r>
            <a:endParaRPr lang="ru-RU" dirty="0"/>
          </a:p>
        </p:txBody>
      </p:sp>
      <p:pic>
        <p:nvPicPr>
          <p:cNvPr id="5" name="Picture 2" descr="C:\Users\мбдоу 352\Desktop\шер\фото\детиработа\+ 397.jpe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="" xmlns:a14="http://schemas.microsoft.com/office/drawing/2010/main">
                  <a14:imgLayer r:embed="rId3">
                    <a14:imgEffect>
                      <a14:backgroundRemoval t="6434" b="98346" l="1525" r="90523">
                        <a14:foregroundMark x1="32734" y1="31311" x2="45697" y2="23438"/>
                        <a14:foregroundMark x1="61492" y1="27665" x2="84096" y2="29902"/>
                        <a14:foregroundMark x1="24837" y1="12929" x2="42102" y2="6464"/>
                        <a14:foregroundMark x1="53214" y1="86673" x2="27015" y2="86673"/>
                        <a14:foregroundMark x1="24837" y1="92923" x2="52887" y2="98376"/>
                        <a14:foregroundMark x1="77669" y1="62439" x2="90577" y2="83640"/>
                        <a14:foregroundMark x1="22712" y1="25643" x2="22712" y2="34344"/>
                        <a14:foregroundMark x1="16612" y1="55147" x2="16612" y2="55147"/>
                        <a14:foregroundMark x1="16612" y1="55147" x2="16612" y2="55147"/>
                        <a14:foregroundMark x1="21623" y1="53738" x2="9749" y2="58578"/>
                        <a14:foregroundMark x1="6209" y1="58395" x2="1525" y2="59589"/>
                        <a14:foregroundMark x1="4739" y1="76379" x2="4739" y2="76379"/>
                        <a14:foregroundMark x1="7625" y1="73744" x2="7625" y2="73744"/>
                        <a14:foregroundMark x1="41394" y1="6679" x2="51416" y2="15349"/>
                        <a14:backgroundMark x1="72603" y1="91912" x2="72603" y2="91912"/>
                        <a14:backgroundMark x1="18736" y1="20006" x2="18736" y2="20006"/>
                        <a14:backgroundMark x1="19118" y1="17984" x2="19118" y2="17984"/>
                        <a14:backgroundMark x1="19118" y1="17984" x2="20534" y2="11305"/>
                        <a14:backgroundMark x1="10131" y1="35754" x2="10131" y2="35754"/>
                        <a14:backgroundMark x1="7244" y1="34130" x2="7244" y2="34130"/>
                        <a14:backgroundMark x1="6917" y1="33119" x2="6917" y2="33119"/>
                        <a14:backgroundMark x1="6917" y1="33119" x2="16231" y2="38787"/>
                        <a14:backgroundMark x1="14107" y1="40196" x2="14107" y2="40196"/>
                        <a14:backgroundMark x1="13017" y1="36152" x2="15904" y2="39583"/>
                        <a14:backgroundMark x1="10839" y1="26471" x2="10839" y2="26471"/>
                        <a14:backgroundMark x1="11220" y1="26654" x2="12309" y2="29504"/>
                        <a14:backgroundMark x1="81590" y1="27665" x2="81590" y2="27665"/>
                        <a14:backgroundMark x1="79466" y1="28676" x2="79466" y2="28676"/>
                        <a14:backgroundMark x1="76961" y1="27482" x2="76961" y2="27482"/>
                        <a14:backgroundMark x1="74782" y1="26654" x2="83388" y2="29902"/>
                        <a14:backgroundMark x1="81972" y1="24632" x2="81972" y2="24632"/>
                        <a14:backgroundMark x1="5828" y1="78983" x2="11220" y2="79381"/>
                        <a14:backgroundMark x1="23802" y1="16759" x2="23420" y2="13940"/>
                        <a14:backgroundMark x1="6536" y1="59191" x2="20207" y2="52512"/>
                        <a14:backgroundMark x1="14434" y1="58395" x2="22004" y2="54963"/>
                        <a14:backgroundMark x1="20534" y1="51930" x2="21242" y2="54136"/>
                        <a14:backgroundMark x1="1525" y1="58578" x2="1144" y2="57567"/>
                        <a14:backgroundMark x1="5120" y1="58793" x2="5120" y2="5879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2200" y="1296144"/>
            <a:ext cx="3128544" cy="5561856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Блок-схема: узел 3"/>
          <p:cNvSpPr/>
          <p:nvPr/>
        </p:nvSpPr>
        <p:spPr>
          <a:xfrm>
            <a:off x="7056276" y="570856"/>
            <a:ext cx="1152128" cy="1008112"/>
          </a:xfrm>
          <a:prstGeom prst="flowChartConnector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Блок-схема: узел 5"/>
          <p:cNvSpPr/>
          <p:nvPr/>
        </p:nvSpPr>
        <p:spPr>
          <a:xfrm>
            <a:off x="5948745" y="2028381"/>
            <a:ext cx="457200" cy="457200"/>
          </a:xfrm>
          <a:prstGeom prst="flowChart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Блок-схема: узел 6"/>
          <p:cNvSpPr/>
          <p:nvPr/>
        </p:nvSpPr>
        <p:spPr>
          <a:xfrm>
            <a:off x="7632340" y="188640"/>
            <a:ext cx="1368152" cy="1293912"/>
          </a:xfrm>
          <a:prstGeom prst="flowChartConnector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Блок-схема: узел 7"/>
          <p:cNvSpPr/>
          <p:nvPr/>
        </p:nvSpPr>
        <p:spPr>
          <a:xfrm>
            <a:off x="4067944" y="332656"/>
            <a:ext cx="457200" cy="457200"/>
          </a:xfrm>
          <a:prstGeom prst="flowChartConnector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Блок-схема: узел 8"/>
          <p:cNvSpPr/>
          <p:nvPr/>
        </p:nvSpPr>
        <p:spPr>
          <a:xfrm>
            <a:off x="3839344" y="378396"/>
            <a:ext cx="457200" cy="457200"/>
          </a:xfrm>
          <a:prstGeom prst="flowChart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Блок-схема: узел 9"/>
          <p:cNvSpPr/>
          <p:nvPr/>
        </p:nvSpPr>
        <p:spPr>
          <a:xfrm>
            <a:off x="1115616" y="188640"/>
            <a:ext cx="984626" cy="1058416"/>
          </a:xfrm>
          <a:prstGeom prst="flowChartConnector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037279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2411760" y="1988840"/>
            <a:ext cx="6336703" cy="3888432"/>
          </a:xfrm>
        </p:spPr>
        <p:txBody>
          <a:bodyPr>
            <a:normAutofit lnSpcReduction="10000"/>
          </a:bodyPr>
          <a:lstStyle/>
          <a:p>
            <a:pPr lvl="1"/>
            <a:r>
              <a:rPr lang="en-US" sz="3000" dirty="0" smtClean="0"/>
              <a:t>I</a:t>
            </a:r>
            <a:r>
              <a:rPr lang="ru-RU" sz="3000" dirty="0" smtClean="0"/>
              <a:t>. </a:t>
            </a:r>
            <a:r>
              <a:rPr lang="ru-RU" sz="3600" dirty="0" smtClean="0"/>
              <a:t>Подготовительный</a:t>
            </a:r>
            <a:r>
              <a:rPr lang="ru-RU" sz="3000" dirty="0" smtClean="0"/>
              <a:t> этап.</a:t>
            </a:r>
          </a:p>
          <a:p>
            <a:pPr lvl="1"/>
            <a:endParaRPr lang="ru-RU" sz="3000" dirty="0" smtClean="0"/>
          </a:p>
          <a:p>
            <a:r>
              <a:rPr lang="ru-RU" sz="2400" dirty="0" smtClean="0"/>
              <a:t>Подобрать методическую, научно-популярную литературу, иллюстрированный материал по истории происхождения мыльных пузырей.</a:t>
            </a:r>
          </a:p>
          <a:p>
            <a:r>
              <a:rPr lang="ru-RU" sz="2400" dirty="0" smtClean="0"/>
              <a:t>Найти рецепты изготовления растворов для мыльных пузырей.</a:t>
            </a:r>
            <a:endParaRPr lang="en-US" sz="2400" dirty="0" smtClean="0"/>
          </a:p>
          <a:p>
            <a:endParaRPr lang="en-US" sz="3200" dirty="0" smtClean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251520" y="260648"/>
            <a:ext cx="8712968" cy="936104"/>
          </a:xfrm>
        </p:spPr>
        <p:txBody>
          <a:bodyPr/>
          <a:lstStyle/>
          <a:p>
            <a:pPr algn="ctr"/>
            <a:r>
              <a:rPr lang="ru-RU" dirty="0" smtClean="0"/>
              <a:t>Этапы работы над проектом:</a:t>
            </a:r>
            <a:endParaRPr lang="ru-RU" dirty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="" xmlns:a14="http://schemas.microsoft.com/office/drawing/2010/main">
                  <a14:imgLayer r:embed="rId3">
                    <a14:imgEffect>
                      <a14:backgroundRemoval t="0" b="89474" l="4068" r="9661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399" y="4437112"/>
            <a:ext cx="4416178" cy="2592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Блок-схема: узел 5"/>
          <p:cNvSpPr/>
          <p:nvPr/>
        </p:nvSpPr>
        <p:spPr>
          <a:xfrm>
            <a:off x="539552" y="1340768"/>
            <a:ext cx="1177280" cy="1177280"/>
          </a:xfrm>
          <a:prstGeom prst="flowChartConnector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Блок-схема: узел 6"/>
          <p:cNvSpPr/>
          <p:nvPr/>
        </p:nvSpPr>
        <p:spPr>
          <a:xfrm>
            <a:off x="971600" y="4221088"/>
            <a:ext cx="457200" cy="457200"/>
          </a:xfrm>
          <a:prstGeom prst="flowChartConnector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Блок-схема: узел 7"/>
          <p:cNvSpPr/>
          <p:nvPr/>
        </p:nvSpPr>
        <p:spPr>
          <a:xfrm>
            <a:off x="539552" y="2924944"/>
            <a:ext cx="889248" cy="914400"/>
          </a:xfrm>
          <a:prstGeom prst="flowChartConnector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Блок-схема: узел 8"/>
          <p:cNvSpPr/>
          <p:nvPr/>
        </p:nvSpPr>
        <p:spPr>
          <a:xfrm>
            <a:off x="7248872" y="5445224"/>
            <a:ext cx="1080120" cy="1105272"/>
          </a:xfrm>
          <a:prstGeom prst="flowChartConnector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Блок-схема: узел 9"/>
          <p:cNvSpPr/>
          <p:nvPr/>
        </p:nvSpPr>
        <p:spPr>
          <a:xfrm>
            <a:off x="8100392" y="3382144"/>
            <a:ext cx="457200" cy="457200"/>
          </a:xfrm>
          <a:prstGeom prst="flowChartConnector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Блок-схема: узел 10"/>
          <p:cNvSpPr/>
          <p:nvPr/>
        </p:nvSpPr>
        <p:spPr>
          <a:xfrm>
            <a:off x="1200200" y="3610744"/>
            <a:ext cx="457200" cy="457200"/>
          </a:xfrm>
          <a:prstGeom prst="flowChartConnector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790055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467544" y="1340768"/>
            <a:ext cx="3384376" cy="4824536"/>
          </a:xfrm>
        </p:spPr>
        <p:txBody>
          <a:bodyPr>
            <a:normAutofit/>
          </a:bodyPr>
          <a:lstStyle/>
          <a:p>
            <a:r>
              <a:rPr lang="ru-RU" sz="3200" dirty="0" smtClean="0"/>
              <a:t>Провести опыты с мыльными пузырями и определить, какими свой</a:t>
            </a:r>
            <a:r>
              <a:rPr lang="ru-RU" sz="3200" dirty="0"/>
              <a:t>ствами они </a:t>
            </a:r>
            <a:r>
              <a:rPr lang="ru-RU" sz="3200" dirty="0" smtClean="0"/>
              <a:t>обладают.</a:t>
            </a:r>
            <a:endParaRPr lang="ru-RU" sz="3200" dirty="0"/>
          </a:p>
          <a:p>
            <a:endParaRPr lang="ru-RU" sz="3200" dirty="0" smtClean="0"/>
          </a:p>
        </p:txBody>
      </p:sp>
      <p:pic>
        <p:nvPicPr>
          <p:cNvPr id="4098" name="Picture 2" descr="C:\Users\мбдоу 352\Desktop\шер\фото\детиработа\+ 405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985" t="26080" b="18990"/>
          <a:stretch/>
        </p:blipFill>
        <p:spPr bwMode="auto">
          <a:xfrm>
            <a:off x="3867263" y="1844824"/>
            <a:ext cx="5041404" cy="3766979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777240" y="476672"/>
            <a:ext cx="7543800" cy="1080120"/>
          </a:xfrm>
        </p:spPr>
        <p:txBody>
          <a:bodyPr/>
          <a:lstStyle/>
          <a:p>
            <a:r>
              <a:rPr lang="en-US" sz="3200" dirty="0"/>
              <a:t>II</a:t>
            </a:r>
            <a:r>
              <a:rPr lang="ru-RU" sz="3200" dirty="0"/>
              <a:t>. Основной этап.</a:t>
            </a:r>
            <a:br>
              <a:rPr lang="ru-RU" sz="3200" dirty="0"/>
            </a:br>
            <a:endParaRPr lang="ru-RU" sz="3200" dirty="0"/>
          </a:p>
        </p:txBody>
      </p:sp>
      <p:pic>
        <p:nvPicPr>
          <p:cNvPr id="4" name="Picture 2" descr="C:\Users\мбдоу 352\Pictures\Рисунок1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="" xmlns:a14="http://schemas.microsoft.com/office/drawing/2010/main">
                  <a14:imgLayer r:embed="rId4">
                    <a14:imgEffect>
                      <a14:backgroundRemoval t="10000" b="90000" l="10000" r="90000"/>
                    </a14:imgEffect>
                    <a14:imgEffect>
                      <a14:brightnessContrast bright="40000" contrast="400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74353" y="-396374"/>
            <a:ext cx="2430766" cy="270892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Блок-схема: узел 4"/>
          <p:cNvSpPr/>
          <p:nvPr/>
        </p:nvSpPr>
        <p:spPr>
          <a:xfrm>
            <a:off x="4644008" y="280856"/>
            <a:ext cx="1286756" cy="1354460"/>
          </a:xfrm>
          <a:prstGeom prst="flowChartConnector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Блок-схема: узел 5"/>
          <p:cNvSpPr/>
          <p:nvPr/>
        </p:nvSpPr>
        <p:spPr>
          <a:xfrm>
            <a:off x="5612605" y="1311052"/>
            <a:ext cx="1080120" cy="1067544"/>
          </a:xfrm>
          <a:prstGeom prst="flowChartConnector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Блок-схема: узел 6"/>
          <p:cNvSpPr/>
          <p:nvPr/>
        </p:nvSpPr>
        <p:spPr>
          <a:xfrm>
            <a:off x="6791672" y="543194"/>
            <a:ext cx="457200" cy="457200"/>
          </a:xfrm>
          <a:prstGeom prst="flowChart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Блок-схема: узел 7"/>
          <p:cNvSpPr/>
          <p:nvPr/>
        </p:nvSpPr>
        <p:spPr>
          <a:xfrm>
            <a:off x="6633324" y="2912368"/>
            <a:ext cx="457200" cy="457200"/>
          </a:xfrm>
          <a:prstGeom prst="flowChartConnector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Блок-схема: узел 8"/>
          <p:cNvSpPr/>
          <p:nvPr/>
        </p:nvSpPr>
        <p:spPr>
          <a:xfrm>
            <a:off x="4415408" y="2124084"/>
            <a:ext cx="457200" cy="457200"/>
          </a:xfrm>
          <a:prstGeom prst="flowChartConnector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Блок-схема: узел 9"/>
          <p:cNvSpPr/>
          <p:nvPr/>
        </p:nvSpPr>
        <p:spPr>
          <a:xfrm>
            <a:off x="3563888" y="5383201"/>
            <a:ext cx="1183431" cy="1226725"/>
          </a:xfrm>
          <a:prstGeom prst="flowChartConnector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4040923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323528" y="1700808"/>
            <a:ext cx="4680520" cy="2304256"/>
          </a:xfrm>
        </p:spPr>
        <p:txBody>
          <a:bodyPr/>
          <a:lstStyle/>
          <a:p>
            <a:r>
              <a:rPr lang="ru-RU" dirty="0" smtClean="0"/>
              <a:t>Проанализировать полученные результаты.</a:t>
            </a:r>
          </a:p>
          <a:p>
            <a:r>
              <a:rPr lang="ru-RU" dirty="0" smtClean="0"/>
              <a:t>Сделать вывод</a:t>
            </a:r>
          </a:p>
          <a:p>
            <a:r>
              <a:rPr lang="ru-RU" dirty="0" smtClean="0"/>
              <a:t>Организовать и провести  праздник « Пенные фантазии»  </a:t>
            </a: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777240" y="404664"/>
            <a:ext cx="7543800" cy="1368152"/>
          </a:xfrm>
        </p:spPr>
        <p:txBody>
          <a:bodyPr/>
          <a:lstStyle/>
          <a:p>
            <a:pPr algn="ctr"/>
            <a:r>
              <a:rPr lang="ru-RU" sz="5400" dirty="0"/>
              <a:t/>
            </a:r>
            <a:br>
              <a:rPr lang="ru-RU" sz="5400" dirty="0"/>
            </a:br>
            <a:r>
              <a:rPr lang="ru-RU" sz="5400" dirty="0"/>
              <a:t/>
            </a:r>
            <a:br>
              <a:rPr lang="ru-RU" sz="5400" dirty="0"/>
            </a:br>
            <a:r>
              <a:rPr lang="en-US" sz="3200" dirty="0">
                <a:solidFill>
                  <a:prstClr val="white"/>
                </a:solidFill>
              </a:rPr>
              <a:t>III</a:t>
            </a:r>
            <a:r>
              <a:rPr lang="ru-RU" sz="3200" dirty="0">
                <a:solidFill>
                  <a:prstClr val="white"/>
                </a:solidFill>
              </a:rPr>
              <a:t>. Заключительный этап.</a:t>
            </a:r>
            <a:r>
              <a:rPr lang="en-US" sz="3200" dirty="0">
                <a:solidFill>
                  <a:prstClr val="white"/>
                </a:solidFill>
              </a:rPr>
              <a:t/>
            </a:r>
            <a:br>
              <a:rPr lang="en-US" sz="3200" dirty="0">
                <a:solidFill>
                  <a:prstClr val="white"/>
                </a:solidFill>
              </a:rPr>
            </a:br>
            <a:endParaRPr lang="ru-RU" sz="3200" dirty="0"/>
          </a:p>
        </p:txBody>
      </p:sp>
      <p:pic>
        <p:nvPicPr>
          <p:cNvPr id="1027" name="Picture 3" descr="C:\Users\мбдоу 352\Desktop\шер\фото\детиработа\+ 134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b="35354"/>
          <a:stretch/>
        </p:blipFill>
        <p:spPr bwMode="auto">
          <a:xfrm>
            <a:off x="5148064" y="2276872"/>
            <a:ext cx="3857625" cy="443345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Блок-схема: узел 3"/>
          <p:cNvSpPr/>
          <p:nvPr/>
        </p:nvSpPr>
        <p:spPr>
          <a:xfrm>
            <a:off x="5122734" y="2018897"/>
            <a:ext cx="1020688" cy="1008112"/>
          </a:xfrm>
          <a:prstGeom prst="flowChartConnector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Блок-схема: узел 4"/>
          <p:cNvSpPr/>
          <p:nvPr/>
        </p:nvSpPr>
        <p:spPr>
          <a:xfrm>
            <a:off x="611560" y="620688"/>
            <a:ext cx="1033264" cy="889248"/>
          </a:xfrm>
          <a:prstGeom prst="flowChart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Блок-схема: узел 5"/>
          <p:cNvSpPr/>
          <p:nvPr/>
        </p:nvSpPr>
        <p:spPr>
          <a:xfrm>
            <a:off x="5508104" y="4941168"/>
            <a:ext cx="457200" cy="457200"/>
          </a:xfrm>
          <a:prstGeom prst="flowChart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Блок-схема: узел 6"/>
          <p:cNvSpPr/>
          <p:nvPr/>
        </p:nvSpPr>
        <p:spPr>
          <a:xfrm>
            <a:off x="3360440" y="5145433"/>
            <a:ext cx="1308720" cy="1405880"/>
          </a:xfrm>
          <a:prstGeom prst="flowChartConnector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Блок-схема: узел 7"/>
          <p:cNvSpPr/>
          <p:nvPr/>
        </p:nvSpPr>
        <p:spPr>
          <a:xfrm>
            <a:off x="1202726" y="4481767"/>
            <a:ext cx="1126085" cy="1044771"/>
          </a:xfrm>
          <a:prstGeom prst="flowChartConnector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Блок-схема: узел 8"/>
          <p:cNvSpPr/>
          <p:nvPr/>
        </p:nvSpPr>
        <p:spPr>
          <a:xfrm>
            <a:off x="4440560" y="2708920"/>
            <a:ext cx="457200" cy="457200"/>
          </a:xfrm>
          <a:prstGeom prst="flowChartConnector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Блок-схема: узел 9"/>
          <p:cNvSpPr/>
          <p:nvPr/>
        </p:nvSpPr>
        <p:spPr>
          <a:xfrm>
            <a:off x="2555776" y="5949280"/>
            <a:ext cx="457200" cy="457200"/>
          </a:xfrm>
          <a:prstGeom prst="flowChartConnector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Блок-схема: узел 10"/>
          <p:cNvSpPr/>
          <p:nvPr/>
        </p:nvSpPr>
        <p:spPr>
          <a:xfrm>
            <a:off x="518739" y="4012064"/>
            <a:ext cx="1092696" cy="1133369"/>
          </a:xfrm>
          <a:prstGeom prst="flowChartConnector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6810203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Базовая">
  <a:themeElements>
    <a:clrScheme name="Базовая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629DD1"/>
      </a:accent1>
      <a:accent2>
        <a:srgbClr val="297FD5"/>
      </a:accent2>
      <a:accent3>
        <a:srgbClr val="7F8FA9"/>
      </a:accent3>
      <a:accent4>
        <a:srgbClr val="4A66AC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Базовая">
      <a:maj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Базовая">
      <a:fillStyleLst>
        <a:solidFill>
          <a:schemeClr val="phClr"/>
        </a:solidFill>
        <a:gradFill rotWithShape="1">
          <a:gsLst>
            <a:gs pos="0">
              <a:schemeClr val="phClr">
                <a:tint val="90000"/>
              </a:schemeClr>
            </a:gs>
            <a:gs pos="48000">
              <a:schemeClr val="phClr">
                <a:tint val="54000"/>
                <a:satMod val="140000"/>
              </a:schemeClr>
            </a:gs>
            <a:gs pos="100000">
              <a:schemeClr val="phClr">
                <a:tint val="24000"/>
                <a:satMod val="260000"/>
              </a:schemeClr>
            </a:gs>
          </a:gsLst>
          <a:lin ang="16200000" scaled="1"/>
        </a:gradFill>
        <a:gradFill rotWithShape="1">
          <a:gsLst>
            <a:gs pos="0">
              <a:schemeClr val="phClr"/>
            </a:gs>
            <a:gs pos="100000">
              <a:schemeClr val="phClr">
                <a:shade val="48000"/>
                <a:satMod val="180000"/>
                <a:lumMod val="94000"/>
              </a:schemeClr>
            </a:gs>
            <a:gs pos="100000">
              <a:schemeClr val="phClr">
                <a:shade val="48000"/>
                <a:satMod val="180000"/>
                <a:lumMod val="94000"/>
              </a:schemeClr>
            </a:gs>
          </a:gsLst>
          <a:lin ang="4140000" scaled="1"/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12700" dir="5400000" sx="102000" sy="102000" rotWithShape="0">
              <a:srgbClr val="000000">
                <a:alpha val="32000"/>
              </a:srgbClr>
            </a:outerShdw>
          </a:effectLst>
        </a:effectStyle>
        <a:effectStyle>
          <a:effectLst>
            <a:outerShdw blurRad="762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19800000"/>
            </a:lightRig>
          </a:scene3d>
          <a:sp3d prstMaterial="metal">
            <a:bevelT w="38100" h="38100"/>
          </a:sp3d>
        </a:effectStyle>
        <a:effectStyle>
          <a:effectLst>
            <a:outerShdw blurRad="114300" dist="114300" dir="5400000" rotWithShape="0">
              <a:srgbClr val="000000">
                <a:alpha val="7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plastic"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5000"/>
              </a:schemeClr>
            </a:gs>
            <a:gs pos="100000">
              <a:schemeClr val="phClr">
                <a:shade val="40000"/>
                <a:satMod val="18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14000"/>
                <a:satMod val="280000"/>
              </a:schemeClr>
              <a:schemeClr val="phClr">
                <a:tint val="60000"/>
                <a:satMod val="120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Elemental</Template>
  <TotalTime>436</TotalTime>
  <Words>145</Words>
  <Application>Microsoft Office PowerPoint</Application>
  <PresentationFormat>Экран (4:3)</PresentationFormat>
  <Paragraphs>25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Базовая</vt:lpstr>
      <vt:lpstr>Проект на тему: Пенные фантазии</vt:lpstr>
      <vt:lpstr>Актуальность темы:     Мыльные пузыри всегда вызывают радость у детей любого возраста. А можно ли сделать их самим? Почему одни пузыри лопаются быстро, а другие нет? Чтобы ответить на эти и другие вопросы мы и создали этот проект.</vt:lpstr>
      <vt:lpstr>Вид проекта: исследовательский краткосрочный   </vt:lpstr>
      <vt:lpstr>Цель проекта:</vt:lpstr>
      <vt:lpstr>Гипотеза: 1. Мыльные пузыри образуются из мыльного раствора. 2. Размеры и устойчивость мыльных пузырей зависят от состава исходной жидкости</vt:lpstr>
      <vt:lpstr>Задачи проекта:</vt:lpstr>
      <vt:lpstr>Этапы работы над проектом:</vt:lpstr>
      <vt:lpstr>II. Основной этап. </vt:lpstr>
      <vt:lpstr>  III. Заключительный этап.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Проект на тему: Пенные фантазии</dc:title>
  <dc:creator>мбдоу 352</dc:creator>
  <cp:lastModifiedBy>Офис1</cp:lastModifiedBy>
  <cp:revision>24</cp:revision>
  <dcterms:created xsi:type="dcterms:W3CDTF">2021-12-01T11:49:04Z</dcterms:created>
  <dcterms:modified xsi:type="dcterms:W3CDTF">2021-12-06T06:36:04Z</dcterms:modified>
</cp:coreProperties>
</file>